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3"/>
  </p:sldMasterIdLst>
  <p:notesMasterIdLst>
    <p:notesMasterId r:id="rId9"/>
  </p:notesMasterIdLst>
  <p:sldIdLst>
    <p:sldId id="256" r:id="rId4"/>
    <p:sldId id="1369" r:id="rId5"/>
    <p:sldId id="1249" r:id="rId6"/>
    <p:sldId id="257" r:id="rId7"/>
    <p:sldId id="1373" r:id="rId8"/>
  </p:sldIdLst>
  <p:sldSz cx="18288000" cy="10287000"/>
  <p:notesSz cx="6858000" cy="9144000"/>
  <p:embeddedFontLst>
    <p:embeddedFont>
      <p:font typeface="Blogger" panose="020B0604020202020204" charset="0"/>
      <p:regular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nva Sans Bold" panose="020B0604020202020204" charset="0"/>
      <p:regular r:id="rId15"/>
    </p:embeddedFont>
    <p:embeddedFont>
      <p:font typeface="Kollektif Bold" panose="020B0604020202020204" charset="0"/>
      <p:regular r:id="rId16"/>
    </p:embeddedFont>
    <p:embeddedFont>
      <p:font typeface="Open Sans Extra Bold" panose="020B0604020202020204" charset="0"/>
      <p:regular r:id="rId17"/>
    </p:embeddedFont>
    <p:embeddedFont>
      <p:font typeface="Open Sans Light Bold" panose="020B0604020202020204" charset="0"/>
      <p:regular r:id="rId18"/>
    </p:embeddedFont>
    <p:embeddedFont>
      <p:font typeface="Open Sans Light Italics" panose="020B0604020202020204" charset="0"/>
      <p:regular r:id="rId19"/>
    </p:embeddedFont>
    <p:embeddedFont>
      <p:font typeface="Raleway" pitchFamily="2" charset="0"/>
      <p:regular r:id="rId20"/>
      <p:bold r:id="rId21"/>
      <p:italic r:id="rId22"/>
      <p:boldItalic r:id="rId23"/>
    </p:embeddedFont>
    <p:embeddedFont>
      <p:font typeface="Raleway Bold" charset="0"/>
      <p:regular r:id="rId24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9260B7-31CF-8E39-03FE-8BED0666804B}" v="7" dt="2023-07-07T10:52:04.428"/>
    <p1510:client id="{E1B4A13B-D7BA-48BC-9D88-B1CD5C45D135}" v="16" dt="2023-07-07T10:50:56.6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780" y="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font" Target="fonts/font12.fntdata"/><Relationship Id="rId7" Type="http://schemas.openxmlformats.org/officeDocument/2006/relationships/slide" Target="slides/slide4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" Target="slides/slide2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7DCA1-B029-4A37-A1F6-B2441228933F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02123-B6FC-4AC0-AA25-87741B95D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980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02123-B6FC-4AC0-AA25-87741B95D7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88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02123-B6FC-4AC0-AA25-87741B95D76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318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02123-B6FC-4AC0-AA25-87741B95D76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66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19085" y="525089"/>
            <a:ext cx="1926515" cy="965666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581725" y="448126"/>
            <a:ext cx="7602576" cy="929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17"/>
              </a:lnSpc>
            </a:pPr>
            <a:r>
              <a:rPr lang="en-US" sz="4869">
                <a:solidFill>
                  <a:srgbClr val="FFFFFF"/>
                </a:solidFill>
                <a:latin typeface="Kollektif Bold"/>
              </a:rPr>
              <a:t>Imprese e diritti umani 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7238"/>
            <a:ext cx="18288000" cy="1677517"/>
            <a:chOff x="0" y="0"/>
            <a:chExt cx="6605759" cy="6059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605759" cy="605931"/>
            </a:xfrm>
            <a:custGeom>
              <a:avLst/>
              <a:gdLst/>
              <a:ahLst/>
              <a:cxnLst/>
              <a:rect l="l" t="t" r="r" b="b"/>
              <a:pathLst>
                <a:path w="6605759" h="605931">
                  <a:moveTo>
                    <a:pt x="0" y="0"/>
                  </a:moveTo>
                  <a:lnTo>
                    <a:pt x="6605759" y="0"/>
                  </a:lnTo>
                  <a:lnTo>
                    <a:pt x="6605759" y="605931"/>
                  </a:lnTo>
                  <a:lnTo>
                    <a:pt x="0" y="605931"/>
                  </a:lnTo>
                  <a:close/>
                </a:path>
              </a:pathLst>
            </a:custGeom>
            <a:solidFill>
              <a:srgbClr val="0033A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0" y="8923734"/>
            <a:ext cx="18288000" cy="1363266"/>
            <a:chOff x="0" y="0"/>
            <a:chExt cx="6605759" cy="4924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605759" cy="492421"/>
            </a:xfrm>
            <a:custGeom>
              <a:avLst/>
              <a:gdLst/>
              <a:ahLst/>
              <a:cxnLst/>
              <a:rect l="l" t="t" r="r" b="b"/>
              <a:pathLst>
                <a:path w="6605759" h="492421">
                  <a:moveTo>
                    <a:pt x="0" y="0"/>
                  </a:moveTo>
                  <a:lnTo>
                    <a:pt x="6605759" y="0"/>
                  </a:lnTo>
                  <a:lnTo>
                    <a:pt x="6605759" y="492421"/>
                  </a:lnTo>
                  <a:lnTo>
                    <a:pt x="0" y="492421"/>
                  </a:lnTo>
                  <a:close/>
                </a:path>
              </a:pathLst>
            </a:custGeom>
            <a:solidFill>
              <a:srgbClr val="FFEABB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6722833" y="2652497"/>
            <a:ext cx="10746082" cy="5282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8040" lvl="1" indent="-364020">
              <a:lnSpc>
                <a:spcPts val="5193"/>
              </a:lnSpc>
              <a:buFont typeface="Arial"/>
              <a:buChar char="•"/>
            </a:pPr>
            <a:r>
              <a:rPr lang="en-US" sz="3372">
                <a:solidFill>
                  <a:srgbClr val="000000"/>
                </a:solidFill>
                <a:latin typeface="Canva Sans 2"/>
              </a:rPr>
              <a:t>L'OIM è la principale Organizzazione </a:t>
            </a:r>
            <a:r>
              <a:rPr lang="en-US" sz="3372" err="1">
                <a:solidFill>
                  <a:srgbClr val="000000"/>
                </a:solidFill>
                <a:latin typeface="Canva Sans 2"/>
              </a:rPr>
              <a:t>Intergovernativa</a:t>
            </a:r>
            <a:r>
              <a:rPr lang="en-US" sz="3372">
                <a:solidFill>
                  <a:srgbClr val="000000"/>
                </a:solidFill>
                <a:latin typeface="Canva Sans 2"/>
              </a:rPr>
              <a:t> in ambito migratorio e conta 173 Stati Membri.</a:t>
            </a:r>
          </a:p>
          <a:p>
            <a:pPr>
              <a:lnSpc>
                <a:spcPts val="5193"/>
              </a:lnSpc>
            </a:pPr>
            <a:endParaRPr lang="en-US" sz="3372">
              <a:solidFill>
                <a:srgbClr val="000000"/>
              </a:solidFill>
              <a:latin typeface="Canva Sans 2"/>
            </a:endParaRPr>
          </a:p>
          <a:p>
            <a:pPr marL="728040" lvl="1" indent="-364020">
              <a:lnSpc>
                <a:spcPts val="5193"/>
              </a:lnSpc>
              <a:buFont typeface="Arial"/>
              <a:buChar char="•"/>
            </a:pPr>
            <a:r>
              <a:rPr lang="en-US" sz="3372">
                <a:solidFill>
                  <a:srgbClr val="000000"/>
                </a:solidFill>
                <a:latin typeface="Canva Sans 2"/>
              </a:rPr>
              <a:t>Da settembre 2016 è </a:t>
            </a:r>
            <a:r>
              <a:rPr lang="en-US" sz="3372" err="1">
                <a:solidFill>
                  <a:srgbClr val="000000"/>
                </a:solidFill>
                <a:latin typeface="Canva Sans 2"/>
              </a:rPr>
              <a:t>diventata</a:t>
            </a:r>
            <a:r>
              <a:rPr lang="en-US" sz="3372">
                <a:solidFill>
                  <a:srgbClr val="000000"/>
                </a:solidFill>
                <a:latin typeface="Canva Sans 2"/>
              </a:rPr>
              <a:t> Agenzia </a:t>
            </a:r>
            <a:r>
              <a:rPr lang="en-US" sz="3372" err="1">
                <a:solidFill>
                  <a:srgbClr val="000000"/>
                </a:solidFill>
                <a:latin typeface="Canva Sans 2"/>
              </a:rPr>
              <a:t>Collegata</a:t>
            </a:r>
            <a:r>
              <a:rPr lang="en-US" sz="3372">
                <a:solidFill>
                  <a:srgbClr val="000000"/>
                </a:solidFill>
                <a:latin typeface="Canva Sans 2"/>
              </a:rPr>
              <a:t> alle </a:t>
            </a:r>
            <a:r>
              <a:rPr lang="en-US" sz="3372" err="1">
                <a:solidFill>
                  <a:srgbClr val="000000"/>
                </a:solidFill>
                <a:latin typeface="Canva Sans 2"/>
              </a:rPr>
              <a:t>Nazioni</a:t>
            </a:r>
            <a:r>
              <a:rPr lang="en-US" sz="3372">
                <a:solidFill>
                  <a:srgbClr val="000000"/>
                </a:solidFill>
                <a:latin typeface="Canva Sans 2"/>
              </a:rPr>
              <a:t> Unite.</a:t>
            </a:r>
          </a:p>
          <a:p>
            <a:pPr>
              <a:lnSpc>
                <a:spcPts val="5193"/>
              </a:lnSpc>
            </a:pPr>
            <a:endParaRPr lang="en-US" sz="3372">
              <a:solidFill>
                <a:srgbClr val="000000"/>
              </a:solidFill>
              <a:latin typeface="Canva Sans 2"/>
            </a:endParaRPr>
          </a:p>
          <a:p>
            <a:pPr marL="728040" lvl="1" indent="-364020">
              <a:lnSpc>
                <a:spcPts val="5193"/>
              </a:lnSpc>
              <a:buFont typeface="Arial"/>
              <a:buChar char="•"/>
            </a:pPr>
            <a:r>
              <a:rPr lang="en-US" sz="3372">
                <a:solidFill>
                  <a:srgbClr val="000000"/>
                </a:solidFill>
                <a:latin typeface="Canva Sans 2"/>
              </a:rPr>
              <a:t>Roma è la sede </a:t>
            </a:r>
            <a:r>
              <a:rPr lang="en-US" sz="3372" err="1">
                <a:solidFill>
                  <a:srgbClr val="000000"/>
                </a:solidFill>
                <a:latin typeface="Canva Sans 2"/>
              </a:rPr>
              <a:t>dell'Ufficio</a:t>
            </a:r>
            <a:r>
              <a:rPr lang="en-US" sz="3372">
                <a:solidFill>
                  <a:srgbClr val="000000"/>
                </a:solidFill>
                <a:latin typeface="Canva Sans 2"/>
              </a:rPr>
              <a:t> di Coordinamento per il </a:t>
            </a:r>
            <a:r>
              <a:rPr lang="en-US" sz="3372" err="1">
                <a:solidFill>
                  <a:srgbClr val="000000"/>
                </a:solidFill>
                <a:latin typeface="Canva Sans 2"/>
              </a:rPr>
              <a:t>Mediterraneo</a:t>
            </a:r>
            <a:r>
              <a:rPr lang="en-US" sz="3372">
                <a:solidFill>
                  <a:srgbClr val="000000"/>
                </a:solidFill>
                <a:latin typeface="Canva Sans 2"/>
              </a:rPr>
              <a:t>.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9085" y="4195294"/>
            <a:ext cx="5125450" cy="2196622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2296604" y="9043596"/>
            <a:ext cx="14270137" cy="972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4"/>
              </a:lnSpc>
            </a:pPr>
            <a:r>
              <a:rPr lang="en-US" sz="2810" i="1" err="1">
                <a:solidFill>
                  <a:srgbClr val="000000"/>
                </a:solidFill>
                <a:latin typeface="Canva Sans 2"/>
              </a:rPr>
              <a:t>L'azione</a:t>
            </a:r>
            <a:r>
              <a:rPr lang="en-US" sz="2810" i="1">
                <a:solidFill>
                  <a:srgbClr val="000000"/>
                </a:solidFill>
                <a:latin typeface="Canva Sans 2"/>
              </a:rPr>
              <a:t> dell'OIM </a:t>
            </a:r>
            <a:r>
              <a:rPr lang="en-US" sz="2810" i="1" err="1">
                <a:solidFill>
                  <a:srgbClr val="000000"/>
                </a:solidFill>
                <a:latin typeface="Canva Sans 2"/>
              </a:rPr>
              <a:t>si</a:t>
            </a:r>
            <a:r>
              <a:rPr lang="en-US" sz="2810" i="1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810" i="1" err="1">
                <a:solidFill>
                  <a:srgbClr val="000000"/>
                </a:solidFill>
                <a:latin typeface="Canva Sans 2"/>
              </a:rPr>
              <a:t>basa</a:t>
            </a:r>
            <a:r>
              <a:rPr lang="en-US" sz="2810" i="1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810" i="1" err="1">
                <a:solidFill>
                  <a:srgbClr val="000000"/>
                </a:solidFill>
                <a:latin typeface="Canva Sans 2"/>
              </a:rPr>
              <a:t>sul</a:t>
            </a:r>
            <a:r>
              <a:rPr lang="en-US" sz="2810" i="1">
                <a:solidFill>
                  <a:srgbClr val="000000"/>
                </a:solidFill>
                <a:latin typeface="Canva Sans 2"/>
              </a:rPr>
              <a:t> principio </a:t>
            </a:r>
            <a:r>
              <a:rPr lang="en-US" sz="2810" i="1" err="1">
                <a:solidFill>
                  <a:srgbClr val="000000"/>
                </a:solidFill>
                <a:latin typeface="Canva Sans 2"/>
              </a:rPr>
              <a:t>che</a:t>
            </a:r>
            <a:r>
              <a:rPr lang="en-US" sz="2810" i="1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810" i="1" err="1">
                <a:solidFill>
                  <a:srgbClr val="000000"/>
                </a:solidFill>
                <a:latin typeface="Canva Sans 2"/>
              </a:rPr>
              <a:t>una</a:t>
            </a:r>
            <a:r>
              <a:rPr lang="en-US" sz="2810" i="1">
                <a:solidFill>
                  <a:srgbClr val="000000"/>
                </a:solidFill>
                <a:latin typeface="Canva Sans 2"/>
              </a:rPr>
              <a:t> migrazione </a:t>
            </a:r>
            <a:r>
              <a:rPr lang="en-US" sz="2810" i="1" err="1">
                <a:solidFill>
                  <a:srgbClr val="000000"/>
                </a:solidFill>
                <a:latin typeface="Canva Sans 2"/>
              </a:rPr>
              <a:t>ordinata</a:t>
            </a:r>
            <a:r>
              <a:rPr lang="en-US" sz="2810" i="1">
                <a:solidFill>
                  <a:srgbClr val="000000"/>
                </a:solidFill>
                <a:latin typeface="Canva Sans 2"/>
              </a:rPr>
              <a:t> e nel rispetto </a:t>
            </a:r>
            <a:r>
              <a:rPr lang="en-US" sz="2810" i="1" err="1">
                <a:solidFill>
                  <a:srgbClr val="000000"/>
                </a:solidFill>
                <a:latin typeface="Canva Sans 2"/>
              </a:rPr>
              <a:t>della</a:t>
            </a:r>
            <a:r>
              <a:rPr lang="en-US" sz="2810" i="1">
                <a:solidFill>
                  <a:srgbClr val="000000"/>
                </a:solidFill>
                <a:latin typeface="Canva Sans 2"/>
              </a:rPr>
              <a:t> dignità </a:t>
            </a:r>
            <a:r>
              <a:rPr lang="en-US" sz="2810" i="1" err="1">
                <a:solidFill>
                  <a:srgbClr val="000000"/>
                </a:solidFill>
                <a:latin typeface="Canva Sans 2"/>
              </a:rPr>
              <a:t>umana</a:t>
            </a:r>
            <a:r>
              <a:rPr lang="en-US" sz="2810" i="1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810" i="1" err="1">
                <a:solidFill>
                  <a:srgbClr val="000000"/>
                </a:solidFill>
                <a:latin typeface="Canva Sans 2"/>
              </a:rPr>
              <a:t>porti</a:t>
            </a:r>
            <a:r>
              <a:rPr lang="en-US" sz="2810" i="1">
                <a:solidFill>
                  <a:srgbClr val="000000"/>
                </a:solidFill>
                <a:latin typeface="Canva Sans 2"/>
              </a:rPr>
              <a:t> benefici </a:t>
            </a:r>
            <a:r>
              <a:rPr lang="en-US" sz="2810" i="1" err="1">
                <a:solidFill>
                  <a:srgbClr val="000000"/>
                </a:solidFill>
                <a:latin typeface="Canva Sans 2"/>
              </a:rPr>
              <a:t>sia</a:t>
            </a:r>
            <a:r>
              <a:rPr lang="en-US" sz="2810" i="1">
                <a:solidFill>
                  <a:srgbClr val="000000"/>
                </a:solidFill>
                <a:latin typeface="Canva Sans 2"/>
              </a:rPr>
              <a:t> ai migranti </a:t>
            </a:r>
            <a:r>
              <a:rPr lang="en-US" sz="2810" i="1" err="1">
                <a:solidFill>
                  <a:srgbClr val="000000"/>
                </a:solidFill>
                <a:latin typeface="Canva Sans 2"/>
              </a:rPr>
              <a:t>sia</a:t>
            </a:r>
            <a:r>
              <a:rPr lang="en-US" sz="2810" i="1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810" i="1" err="1">
                <a:solidFill>
                  <a:srgbClr val="000000"/>
                </a:solidFill>
                <a:latin typeface="Canva Sans 2"/>
              </a:rPr>
              <a:t>alla</a:t>
            </a:r>
            <a:r>
              <a:rPr lang="en-US" sz="2810" i="1">
                <a:solidFill>
                  <a:srgbClr val="000000"/>
                </a:solidFill>
                <a:latin typeface="Canva Sans 2"/>
              </a:rPr>
              <a:t> società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7944" y="205604"/>
            <a:ext cx="14199531" cy="1243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7"/>
              </a:lnSpc>
            </a:pPr>
            <a:r>
              <a:rPr lang="en-US" sz="3591" b="1">
                <a:solidFill>
                  <a:srgbClr val="FFFFFF"/>
                </a:solidFill>
                <a:latin typeface="Raleway" pitchFamily="2" charset="0"/>
              </a:rPr>
              <a:t>ORGANIZZAZIONE INTERNAZIONALE PER LE MIGRAZIONI</a:t>
            </a:r>
          </a:p>
          <a:p>
            <a:pPr algn="ctr">
              <a:lnSpc>
                <a:spcPts val="5027"/>
              </a:lnSpc>
            </a:pPr>
            <a:r>
              <a:rPr lang="en-US" sz="3591" b="1">
                <a:solidFill>
                  <a:srgbClr val="FFFFFF"/>
                </a:solidFill>
                <a:latin typeface="Raleway" pitchFamily="2" charset="0"/>
              </a:rPr>
              <a:t>UN MIGRATION AGENCY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312"/>
    </mc:Choice>
    <mc:Fallback xmlns="">
      <p:transition spd="slow" advTm="10331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202662"/>
            <a:ext cx="9144000" cy="5084338"/>
            <a:chOff x="0" y="0"/>
            <a:chExt cx="12192000" cy="677911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/>
            <a:srcRect t="15227" b="490"/>
            <a:stretch>
              <a:fillRect/>
            </a:stretch>
          </p:blipFill>
          <p:spPr>
            <a:xfrm>
              <a:off x="0" y="0"/>
              <a:ext cx="6032500" cy="6779118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/>
            <a:srcRect t="15227" b="490"/>
            <a:stretch>
              <a:fillRect/>
            </a:stretch>
          </p:blipFill>
          <p:spPr>
            <a:xfrm>
              <a:off x="6159500" y="0"/>
              <a:ext cx="6032500" cy="677911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9197287" y="0"/>
            <a:ext cx="9090713" cy="10287000"/>
            <a:chOff x="0" y="0"/>
            <a:chExt cx="12120951" cy="137160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5"/>
            <a:srcRect t="9744" b="9744"/>
            <a:stretch>
              <a:fillRect/>
            </a:stretch>
          </p:blipFill>
          <p:spPr>
            <a:xfrm>
              <a:off x="0" y="0"/>
              <a:ext cx="12120951" cy="6794500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6"/>
            <a:srcRect t="8072" b="21966"/>
            <a:stretch>
              <a:fillRect/>
            </a:stretch>
          </p:blipFill>
          <p:spPr>
            <a:xfrm>
              <a:off x="0" y="6921500"/>
              <a:ext cx="12120951" cy="6794500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E83A891D-6F7D-49EE-A47C-3D2D0C0F97D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21" t="8281" r="-721" b="16631"/>
          <a:stretch/>
        </p:blipFill>
        <p:spPr>
          <a:xfrm>
            <a:off x="9197287" y="5191125"/>
            <a:ext cx="9144000" cy="5095875"/>
          </a:xfrm>
          <a:prstGeom prst="rect">
            <a:avLst/>
          </a:prstGeom>
        </p:spPr>
      </p:pic>
      <p:pic>
        <p:nvPicPr>
          <p:cNvPr id="13" name="Picture 12" descr="Two men wearing helmets and standing on scaffolding&#10;&#10;Description automatically generated">
            <a:extLst>
              <a:ext uri="{FF2B5EF4-FFF2-40B4-BE49-F238E27FC236}">
                <a16:creationId xmlns:a16="http://schemas.microsoft.com/office/drawing/2014/main" id="{AB419F28-53E7-CDB6-CFAD-5578D7B215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21906" cy="5095875"/>
          </a:xfrm>
          <a:prstGeom prst="rect">
            <a:avLst/>
          </a:prstGeom>
        </p:spPr>
      </p:pic>
      <p:pic>
        <p:nvPicPr>
          <p:cNvPr id="18" name="Picture 17" descr="A group of people standing outside&#10;&#10;Description automatically generated">
            <a:extLst>
              <a:ext uri="{FF2B5EF4-FFF2-40B4-BE49-F238E27FC236}">
                <a16:creationId xmlns:a16="http://schemas.microsoft.com/office/drawing/2014/main" id="{A98D432B-00D5-1507-223F-476A5C19EAD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5" r="13415"/>
          <a:stretch/>
        </p:blipFill>
        <p:spPr>
          <a:xfrm>
            <a:off x="3923484" y="0"/>
            <a:ext cx="5220516" cy="50843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97"/>
    </mc:Choice>
    <mc:Fallback xmlns="">
      <p:transition spd="slow" advTm="6059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473173" cy="10287000"/>
            <a:chOff x="0" y="0"/>
            <a:chExt cx="506281" cy="35352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6281" cy="3535299"/>
            </a:xfrm>
            <a:custGeom>
              <a:avLst/>
              <a:gdLst/>
              <a:ahLst/>
              <a:cxnLst/>
              <a:rect l="l" t="t" r="r" b="b"/>
              <a:pathLst>
                <a:path w="506281" h="3535299">
                  <a:moveTo>
                    <a:pt x="0" y="0"/>
                  </a:moveTo>
                  <a:lnTo>
                    <a:pt x="506281" y="0"/>
                  </a:lnTo>
                  <a:lnTo>
                    <a:pt x="506281" y="3535299"/>
                  </a:lnTo>
                  <a:lnTo>
                    <a:pt x="0" y="3535299"/>
                  </a:lnTo>
                  <a:close/>
                </a:path>
              </a:pathLst>
            </a:custGeom>
            <a:solidFill>
              <a:srgbClr val="0033A0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04" y="9571663"/>
            <a:ext cx="1179789" cy="59136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26000"/>
          </a:blip>
          <a:srcRect r="943" b="4065"/>
          <a:stretch>
            <a:fillRect/>
          </a:stretch>
        </p:blipFill>
        <p:spPr>
          <a:xfrm>
            <a:off x="1960600" y="144750"/>
            <a:ext cx="8312394" cy="1014225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1741349" y="3682677"/>
            <a:ext cx="8821767" cy="2343018"/>
            <a:chOff x="0" y="0"/>
            <a:chExt cx="2323428" cy="61709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23428" cy="617091"/>
            </a:xfrm>
            <a:custGeom>
              <a:avLst/>
              <a:gdLst/>
              <a:ahLst/>
              <a:cxnLst/>
              <a:rect l="l" t="t" r="r" b="b"/>
              <a:pathLst>
                <a:path w="2323428" h="617091">
                  <a:moveTo>
                    <a:pt x="44757" y="0"/>
                  </a:moveTo>
                  <a:lnTo>
                    <a:pt x="2278671" y="0"/>
                  </a:lnTo>
                  <a:cubicBezTo>
                    <a:pt x="2290541" y="0"/>
                    <a:pt x="2301925" y="4715"/>
                    <a:pt x="2310319" y="13109"/>
                  </a:cubicBezTo>
                  <a:cubicBezTo>
                    <a:pt x="2318713" y="21503"/>
                    <a:pt x="2323428" y="32887"/>
                    <a:pt x="2323428" y="44757"/>
                  </a:cubicBezTo>
                  <a:lnTo>
                    <a:pt x="2323428" y="572334"/>
                  </a:lnTo>
                  <a:cubicBezTo>
                    <a:pt x="2323428" y="584204"/>
                    <a:pt x="2318713" y="595588"/>
                    <a:pt x="2310319" y="603982"/>
                  </a:cubicBezTo>
                  <a:cubicBezTo>
                    <a:pt x="2301925" y="612376"/>
                    <a:pt x="2290541" y="617091"/>
                    <a:pt x="2278671" y="617091"/>
                  </a:cubicBezTo>
                  <a:lnTo>
                    <a:pt x="44757" y="617091"/>
                  </a:lnTo>
                  <a:cubicBezTo>
                    <a:pt x="32887" y="617091"/>
                    <a:pt x="21503" y="612376"/>
                    <a:pt x="13109" y="603982"/>
                  </a:cubicBezTo>
                  <a:cubicBezTo>
                    <a:pt x="4715" y="595588"/>
                    <a:pt x="0" y="584204"/>
                    <a:pt x="0" y="572334"/>
                  </a:cubicBezTo>
                  <a:lnTo>
                    <a:pt x="0" y="44757"/>
                  </a:lnTo>
                  <a:cubicBezTo>
                    <a:pt x="0" y="32887"/>
                    <a:pt x="4715" y="21503"/>
                    <a:pt x="13109" y="13109"/>
                  </a:cubicBezTo>
                  <a:cubicBezTo>
                    <a:pt x="21503" y="4715"/>
                    <a:pt x="32887" y="0"/>
                    <a:pt x="44757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741885" y="7073211"/>
            <a:ext cx="2558668" cy="996181"/>
            <a:chOff x="0" y="0"/>
            <a:chExt cx="673888" cy="26236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73888" cy="262369"/>
            </a:xfrm>
            <a:custGeom>
              <a:avLst/>
              <a:gdLst/>
              <a:ahLst/>
              <a:cxnLst/>
              <a:rect l="l" t="t" r="r" b="b"/>
              <a:pathLst>
                <a:path w="673888" h="262369">
                  <a:moveTo>
                    <a:pt x="0" y="0"/>
                  </a:moveTo>
                  <a:lnTo>
                    <a:pt x="673888" y="0"/>
                  </a:lnTo>
                  <a:lnTo>
                    <a:pt x="673888" y="262369"/>
                  </a:lnTo>
                  <a:lnTo>
                    <a:pt x="0" y="262369"/>
                  </a:lnTo>
                  <a:close/>
                </a:path>
              </a:pathLst>
            </a:custGeom>
            <a:solidFill>
              <a:srgbClr val="03989E">
                <a:alpha val="51765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111414" y="1669339"/>
            <a:ext cx="2558668" cy="1321280"/>
            <a:chOff x="0" y="0"/>
            <a:chExt cx="673888" cy="34799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73888" cy="347991"/>
            </a:xfrm>
            <a:custGeom>
              <a:avLst/>
              <a:gdLst/>
              <a:ahLst/>
              <a:cxnLst/>
              <a:rect l="l" t="t" r="r" b="b"/>
              <a:pathLst>
                <a:path w="673888" h="347991">
                  <a:moveTo>
                    <a:pt x="0" y="0"/>
                  </a:moveTo>
                  <a:lnTo>
                    <a:pt x="673888" y="0"/>
                  </a:lnTo>
                  <a:lnTo>
                    <a:pt x="673888" y="347991"/>
                  </a:lnTo>
                  <a:lnTo>
                    <a:pt x="0" y="347991"/>
                  </a:lnTo>
                  <a:close/>
                </a:path>
              </a:pathLst>
            </a:custGeom>
            <a:solidFill>
              <a:srgbClr val="03989E">
                <a:alpha val="51765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473056">
            <a:off x="5240329" y="6697401"/>
            <a:ext cx="2122266" cy="59954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8540042">
            <a:off x="4884427" y="2449575"/>
            <a:ext cx="2122266" cy="59954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072295" y="5388958"/>
            <a:ext cx="752006" cy="752006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 rot="-5400000">
            <a:off x="-3236010" y="4865780"/>
            <a:ext cx="7773740" cy="555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0"/>
              </a:lnSpc>
            </a:pPr>
            <a:r>
              <a:rPr lang="en-US" sz="3200" b="1" dirty="0">
                <a:solidFill>
                  <a:srgbClr val="FFFFFF"/>
                </a:solidFill>
                <a:latin typeface="Raleway" pitchFamily="2" charset="0"/>
              </a:rPr>
              <a:t>I PROGETTI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30905" y="3824414"/>
            <a:ext cx="8642654" cy="2158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0"/>
              </a:lnSpc>
            </a:pPr>
            <a:r>
              <a:rPr lang="en-US" sz="3092" dirty="0">
                <a:solidFill>
                  <a:srgbClr val="000000"/>
                </a:solidFill>
                <a:latin typeface="Canva Sans 2 Bold"/>
              </a:rPr>
              <a:t>A.L.T. Caporalato D.U.E</a:t>
            </a:r>
            <a:r>
              <a:rPr lang="en-US" sz="3092" dirty="0">
                <a:solidFill>
                  <a:srgbClr val="000000"/>
                </a:solidFill>
                <a:latin typeface="Canva Sans 2"/>
              </a:rPr>
              <a:t>.</a:t>
            </a:r>
          </a:p>
          <a:p>
            <a:pPr algn="ctr">
              <a:lnSpc>
                <a:spcPts val="4330"/>
              </a:lnSpc>
            </a:pPr>
            <a:r>
              <a:rPr lang="en-US" sz="3092" dirty="0" err="1">
                <a:solidFill>
                  <a:srgbClr val="000000"/>
                </a:solidFill>
                <a:latin typeface="Canva Sans 2"/>
              </a:rPr>
              <a:t>Azioni</a:t>
            </a:r>
            <a:r>
              <a:rPr lang="en-US" sz="3092" dirty="0">
                <a:solidFill>
                  <a:srgbClr val="000000"/>
                </a:solidFill>
                <a:latin typeface="Canva Sans 2"/>
              </a:rPr>
              <a:t> per la </a:t>
            </a:r>
            <a:r>
              <a:rPr lang="en-US" sz="3092" dirty="0" err="1">
                <a:solidFill>
                  <a:srgbClr val="000000"/>
                </a:solidFill>
                <a:latin typeface="Canva Sans 2"/>
              </a:rPr>
              <a:t>Legalità</a:t>
            </a:r>
            <a:r>
              <a:rPr lang="en-US" sz="3092" dirty="0">
                <a:solidFill>
                  <a:srgbClr val="000000"/>
                </a:solidFill>
                <a:latin typeface="Canva Sans 2"/>
              </a:rPr>
              <a:t> e la Tutela del </a:t>
            </a:r>
            <a:r>
              <a:rPr lang="en-US" sz="3092" dirty="0" err="1">
                <a:solidFill>
                  <a:srgbClr val="000000"/>
                </a:solidFill>
                <a:latin typeface="Canva Sans 2"/>
              </a:rPr>
              <a:t>lavoro</a:t>
            </a:r>
            <a:r>
              <a:rPr lang="en-US" sz="3092" dirty="0">
                <a:solidFill>
                  <a:srgbClr val="000000"/>
                </a:solidFill>
                <a:latin typeface="Canva Sans 2"/>
              </a:rPr>
              <a:t> – </a:t>
            </a:r>
            <a:r>
              <a:rPr lang="en-US" sz="3092" dirty="0" err="1">
                <a:solidFill>
                  <a:srgbClr val="000000"/>
                </a:solidFill>
                <a:latin typeface="Canva Sans 2"/>
              </a:rPr>
              <a:t>Dignità</a:t>
            </a:r>
            <a:r>
              <a:rPr lang="en-US" sz="3092" dirty="0">
                <a:solidFill>
                  <a:srgbClr val="000000"/>
                </a:solidFill>
                <a:latin typeface="Canva Sans 2"/>
              </a:rPr>
              <a:t>, </a:t>
            </a:r>
            <a:r>
              <a:rPr lang="en-US" sz="3092" dirty="0" err="1">
                <a:solidFill>
                  <a:srgbClr val="000000"/>
                </a:solidFill>
                <a:latin typeface="Canva Sans 2"/>
              </a:rPr>
              <a:t>Uguaglianza</a:t>
            </a:r>
            <a:r>
              <a:rPr lang="en-US" sz="3092" dirty="0">
                <a:solidFill>
                  <a:srgbClr val="000000"/>
                </a:solidFill>
                <a:latin typeface="Canva Sans 2"/>
              </a:rPr>
              <a:t> ed </a:t>
            </a:r>
            <a:r>
              <a:rPr lang="en-US" sz="3092" dirty="0" err="1">
                <a:solidFill>
                  <a:srgbClr val="000000"/>
                </a:solidFill>
                <a:latin typeface="Canva Sans 2"/>
              </a:rPr>
              <a:t>Equità</a:t>
            </a:r>
            <a:r>
              <a:rPr lang="en-US" sz="3092" dirty="0">
                <a:solidFill>
                  <a:srgbClr val="000000"/>
                </a:solidFill>
                <a:latin typeface="Canva Sans 2"/>
              </a:rPr>
              <a:t>”</a:t>
            </a:r>
          </a:p>
          <a:p>
            <a:pPr algn="ctr">
              <a:lnSpc>
                <a:spcPts val="4330"/>
              </a:lnSpc>
            </a:pPr>
            <a:r>
              <a:rPr lang="en-US" sz="3092" dirty="0">
                <a:solidFill>
                  <a:srgbClr val="000000"/>
                </a:solidFill>
                <a:latin typeface="Canva Sans 2"/>
              </a:rPr>
              <a:t>2022-2024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41349" y="9613325"/>
            <a:ext cx="5555836" cy="469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57"/>
              </a:lnSpc>
              <a:spcBef>
                <a:spcPct val="0"/>
              </a:spcBef>
            </a:pPr>
            <a:r>
              <a:rPr lang="en-US" sz="1326">
                <a:solidFill>
                  <a:srgbClr val="000000"/>
                </a:solidFill>
                <a:latin typeface="Blogger"/>
              </a:rPr>
              <a:t>PROGETTO FINANZIATO DAL MINISTERO DEL LAVORO E DELLE POLITICHE SOCIALI – DIREZIONE GENERALE DELL’IMMIGRAZIONE E DELLE POLITICHE DI INTEGRAZIONE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39524" y="7125929"/>
            <a:ext cx="2558668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400" dirty="0" err="1">
                <a:solidFill>
                  <a:srgbClr val="000000"/>
                </a:solidFill>
                <a:latin typeface="Canva Sans 2 Bold"/>
              </a:rPr>
              <a:t>Su.pr.eme</a:t>
            </a:r>
            <a:r>
              <a:rPr lang="en-US" sz="2400" dirty="0">
                <a:solidFill>
                  <a:srgbClr val="000000"/>
                </a:solidFill>
                <a:latin typeface="Canva Sans 2 Bold"/>
              </a:rPr>
              <a:t>.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nva Sans 2 Bold"/>
              </a:rPr>
              <a:t>2020-2022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111414" y="1815884"/>
            <a:ext cx="2558668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nva Sans 2 Bold"/>
              </a:rPr>
              <a:t>A.L.T.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nva Sans 2 Bold"/>
              </a:rPr>
              <a:t>Caporalato!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nva Sans 2 Bold"/>
              </a:rPr>
              <a:t>2020-2022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705990" y="552506"/>
            <a:ext cx="7380553" cy="4459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2130" lvl="1" indent="-266065">
              <a:lnSpc>
                <a:spcPts val="3450"/>
              </a:lnSpc>
              <a:buFont typeface="Arial"/>
              <a:buChar char="•"/>
            </a:pP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Prevenire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e far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emergere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i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fenomeni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di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caporalato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e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sfruttamento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lavorativo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che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coinvolgono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lavoratori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provenienti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da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Paesi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Terzi</a:t>
            </a:r>
            <a:endParaRPr lang="en-US" sz="2450" dirty="0"/>
          </a:p>
          <a:p>
            <a:pPr>
              <a:lnSpc>
                <a:spcPts val="3450"/>
              </a:lnSpc>
            </a:pPr>
            <a:endParaRPr lang="en-US" sz="2464" dirty="0">
              <a:solidFill>
                <a:srgbClr val="000000"/>
              </a:solidFill>
              <a:latin typeface="Canva Sans 2"/>
            </a:endParaRPr>
          </a:p>
          <a:p>
            <a:pPr marL="532130" lvl="1" indent="-266065">
              <a:lnSpc>
                <a:spcPts val="3450"/>
              </a:lnSpc>
              <a:buFont typeface="Arial"/>
              <a:buChar char="•"/>
            </a:pP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Attivo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su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tutto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il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territorio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italiano</a:t>
            </a:r>
            <a:endParaRPr lang="en-US" sz="2450" dirty="0">
              <a:solidFill>
                <a:srgbClr val="000000"/>
              </a:solidFill>
              <a:latin typeface="Canva Sans 2"/>
            </a:endParaRPr>
          </a:p>
          <a:p>
            <a:pPr>
              <a:lnSpc>
                <a:spcPts val="3450"/>
              </a:lnSpc>
            </a:pPr>
            <a:endParaRPr lang="en-US" sz="2464" dirty="0">
              <a:solidFill>
                <a:srgbClr val="000000"/>
              </a:solidFill>
              <a:latin typeface="Canva Sans 2"/>
            </a:endParaRPr>
          </a:p>
          <a:p>
            <a:pPr marL="532130" lvl="1" indent="-266065">
              <a:lnSpc>
                <a:spcPts val="3450"/>
              </a:lnSpc>
              <a:buFont typeface="Arial"/>
              <a:buChar char="•"/>
            </a:pPr>
            <a:r>
              <a:rPr lang="en-US" sz="2450" dirty="0">
                <a:solidFill>
                  <a:srgbClr val="000000"/>
                </a:solidFill>
                <a:latin typeface="Canva Sans 2"/>
              </a:rPr>
              <a:t>25 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mediatori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culturali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OIM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dislocati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in 10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Regioni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a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supporto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dell'attività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di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vigilanza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dell'Ispettorato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Nazionale del Lavoro e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delle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equipe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multiagenzia</a:t>
            </a:r>
            <a:r>
              <a:rPr lang="en-US" sz="2450" dirty="0">
                <a:solidFill>
                  <a:srgbClr val="000000"/>
                </a:solidFill>
                <a:latin typeface="Canva Sans 2"/>
              </a:rPr>
              <a:t> </a:t>
            </a:r>
            <a:r>
              <a:rPr lang="en-US" sz="2450" dirty="0" err="1">
                <a:solidFill>
                  <a:srgbClr val="000000"/>
                </a:solidFill>
                <a:latin typeface="Canva Sans 2"/>
              </a:rPr>
              <a:t>regionali</a:t>
            </a:r>
            <a:endParaRPr lang="en-US" sz="2450" dirty="0">
              <a:solidFill>
                <a:srgbClr val="000000"/>
              </a:solidFill>
              <a:latin typeface="Canva Sans 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2091002" y="5420862"/>
            <a:ext cx="5556918" cy="458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39"/>
              </a:lnSpc>
            </a:pPr>
            <a:r>
              <a:rPr lang="en-US" sz="2742">
                <a:solidFill>
                  <a:srgbClr val="000000"/>
                </a:solidFill>
                <a:latin typeface="Canva Sans 2"/>
              </a:rPr>
              <a:t>Attivazione di task-force multiagenzia</a:t>
            </a: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072295" y="6543161"/>
            <a:ext cx="752006" cy="752006"/>
          </a:xfrm>
          <a:prstGeom prst="rect">
            <a:avLst/>
          </a:prstGeom>
        </p:spPr>
      </p:pic>
      <p:sp>
        <p:nvSpPr>
          <p:cNvPr id="26" name="TextBox 26"/>
          <p:cNvSpPr txBox="1"/>
          <p:nvPr/>
        </p:nvSpPr>
        <p:spPr>
          <a:xfrm>
            <a:off x="12091002" y="6425080"/>
            <a:ext cx="4965475" cy="940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39"/>
              </a:lnSpc>
            </a:pPr>
            <a:r>
              <a:rPr lang="en-US" sz="2742">
                <a:solidFill>
                  <a:srgbClr val="000000"/>
                </a:solidFill>
                <a:latin typeface="Canva Sans 2"/>
              </a:rPr>
              <a:t>Sportelli di ascolto e informazione multilingua 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072295" y="7838309"/>
            <a:ext cx="752006" cy="752006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12091002" y="7960871"/>
            <a:ext cx="4965475" cy="459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39"/>
              </a:lnSpc>
            </a:pPr>
            <a:r>
              <a:rPr lang="en-US" sz="2742">
                <a:solidFill>
                  <a:srgbClr val="000000"/>
                </a:solidFill>
                <a:latin typeface="Canva Sans 2"/>
              </a:rPr>
              <a:t>Sensibilizzazione e outreach</a:t>
            </a:r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078462" y="8990365"/>
            <a:ext cx="752006" cy="752006"/>
          </a:xfrm>
          <a:prstGeom prst="rect">
            <a:avLst/>
          </a:prstGeom>
        </p:spPr>
      </p:pic>
      <p:sp>
        <p:nvSpPr>
          <p:cNvPr id="30" name="TextBox 30"/>
          <p:cNvSpPr txBox="1"/>
          <p:nvPr/>
        </p:nvSpPr>
        <p:spPr>
          <a:xfrm>
            <a:off x="12097168" y="9112927"/>
            <a:ext cx="4965475" cy="459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39"/>
              </a:lnSpc>
            </a:pPr>
            <a:r>
              <a:rPr lang="en-US" sz="2742">
                <a:solidFill>
                  <a:srgbClr val="000000"/>
                </a:solidFill>
                <a:latin typeface="Canva Sans 2"/>
              </a:rPr>
              <a:t>Condivisione buone pratiche</a:t>
            </a:r>
          </a:p>
        </p:txBody>
      </p:sp>
      <p:pic>
        <p:nvPicPr>
          <p:cNvPr id="31" name="Picture 15">
            <a:extLst>
              <a:ext uri="{FF2B5EF4-FFF2-40B4-BE49-F238E27FC236}">
                <a16:creationId xmlns:a16="http://schemas.microsoft.com/office/drawing/2014/main" id="{BEA33098-A73B-2257-08BE-93FAC38D3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40595">
            <a:off x="4435376" y="8687659"/>
            <a:ext cx="1768792" cy="440677"/>
          </a:xfrm>
          <a:prstGeom prst="rect">
            <a:avLst/>
          </a:prstGeom>
        </p:spPr>
      </p:pic>
      <p:grpSp>
        <p:nvGrpSpPr>
          <p:cNvPr id="32" name="Group 9">
            <a:extLst>
              <a:ext uri="{FF2B5EF4-FFF2-40B4-BE49-F238E27FC236}">
                <a16:creationId xmlns:a16="http://schemas.microsoft.com/office/drawing/2014/main" id="{9BF0549F-F5AF-BB84-6A1D-97306785CFC2}"/>
              </a:ext>
            </a:extLst>
          </p:cNvPr>
          <p:cNvGrpSpPr/>
          <p:nvPr/>
        </p:nvGrpSpPr>
        <p:grpSpPr>
          <a:xfrm>
            <a:off x="2420004" y="8355573"/>
            <a:ext cx="2558668" cy="996181"/>
            <a:chOff x="0" y="0"/>
            <a:chExt cx="673888" cy="262369"/>
          </a:xfrm>
        </p:grpSpPr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3B6A1402-2489-B005-14DC-F9487094C230}"/>
                </a:ext>
              </a:extLst>
            </p:cNvPr>
            <p:cNvSpPr/>
            <p:nvPr/>
          </p:nvSpPr>
          <p:spPr>
            <a:xfrm>
              <a:off x="0" y="0"/>
              <a:ext cx="673888" cy="262369"/>
            </a:xfrm>
            <a:custGeom>
              <a:avLst/>
              <a:gdLst/>
              <a:ahLst/>
              <a:cxnLst/>
              <a:rect l="l" t="t" r="r" b="b"/>
              <a:pathLst>
                <a:path w="673888" h="262369">
                  <a:moveTo>
                    <a:pt x="0" y="0"/>
                  </a:moveTo>
                  <a:lnTo>
                    <a:pt x="673888" y="0"/>
                  </a:lnTo>
                  <a:lnTo>
                    <a:pt x="673888" y="262369"/>
                  </a:lnTo>
                  <a:lnTo>
                    <a:pt x="0" y="262369"/>
                  </a:lnTo>
                  <a:close/>
                </a:path>
              </a:pathLst>
            </a:custGeom>
            <a:solidFill>
              <a:srgbClr val="03989E">
                <a:alpha val="51765"/>
              </a:srgbClr>
            </a:solidFill>
          </p:spPr>
          <p:txBody>
            <a:bodyPr/>
            <a:lstStyle/>
            <a:p>
              <a:pPr algn="ctr"/>
              <a:endParaRPr lang="it-IT" sz="2400" dirty="0"/>
            </a:p>
            <a:p>
              <a:pPr algn="ctr"/>
              <a:r>
                <a:rPr lang="it-IT" sz="2400" dirty="0"/>
                <a:t>Diagrammi SUD</a:t>
              </a:r>
              <a:endParaRPr lang="en-US" sz="2400" dirty="0"/>
            </a:p>
          </p:txBody>
        </p:sp>
        <p:sp>
          <p:nvSpPr>
            <p:cNvPr id="34" name="TextBox 11">
              <a:extLst>
                <a:ext uri="{FF2B5EF4-FFF2-40B4-BE49-F238E27FC236}">
                  <a16:creationId xmlns:a16="http://schemas.microsoft.com/office/drawing/2014/main" id="{52A9A672-5A70-7349-DFB5-9415DEC720D7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39" name="Picture 15">
            <a:extLst>
              <a:ext uri="{FF2B5EF4-FFF2-40B4-BE49-F238E27FC236}">
                <a16:creationId xmlns:a16="http://schemas.microsoft.com/office/drawing/2014/main" id="{9DD2857A-5711-7271-1F90-A65693AF92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930946">
            <a:off x="2952204" y="2142069"/>
            <a:ext cx="1768792" cy="440677"/>
          </a:xfrm>
          <a:prstGeom prst="rect">
            <a:avLst/>
          </a:prstGeom>
        </p:spPr>
      </p:pic>
      <p:grpSp>
        <p:nvGrpSpPr>
          <p:cNvPr id="40" name="Group 9">
            <a:extLst>
              <a:ext uri="{FF2B5EF4-FFF2-40B4-BE49-F238E27FC236}">
                <a16:creationId xmlns:a16="http://schemas.microsoft.com/office/drawing/2014/main" id="{E802C961-0625-BC74-CAE1-AB2644D397D8}"/>
              </a:ext>
            </a:extLst>
          </p:cNvPr>
          <p:cNvGrpSpPr/>
          <p:nvPr/>
        </p:nvGrpSpPr>
        <p:grpSpPr>
          <a:xfrm>
            <a:off x="1960600" y="900014"/>
            <a:ext cx="3130565" cy="3230757"/>
            <a:chOff x="-11711" y="-38100"/>
            <a:chExt cx="824511" cy="850900"/>
          </a:xfrm>
        </p:grpSpPr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88A8266B-BAAF-1F82-9C80-00D4DD9E06D9}"/>
                </a:ext>
              </a:extLst>
            </p:cNvPr>
            <p:cNvSpPr/>
            <p:nvPr/>
          </p:nvSpPr>
          <p:spPr>
            <a:xfrm>
              <a:off x="-11711" y="33336"/>
              <a:ext cx="673888" cy="262369"/>
            </a:xfrm>
            <a:custGeom>
              <a:avLst/>
              <a:gdLst/>
              <a:ahLst/>
              <a:cxnLst/>
              <a:rect l="l" t="t" r="r" b="b"/>
              <a:pathLst>
                <a:path w="673888" h="262369">
                  <a:moveTo>
                    <a:pt x="0" y="0"/>
                  </a:moveTo>
                  <a:lnTo>
                    <a:pt x="673888" y="0"/>
                  </a:lnTo>
                  <a:lnTo>
                    <a:pt x="673888" y="262369"/>
                  </a:lnTo>
                  <a:lnTo>
                    <a:pt x="0" y="262369"/>
                  </a:lnTo>
                  <a:close/>
                </a:path>
              </a:pathLst>
            </a:custGeom>
            <a:solidFill>
              <a:srgbClr val="03989E">
                <a:alpha val="51765"/>
              </a:srgbClr>
            </a:solidFill>
          </p:spPr>
          <p:txBody>
            <a:bodyPr/>
            <a:lstStyle/>
            <a:p>
              <a:pPr algn="ctr"/>
              <a:r>
                <a:rPr lang="it-IT" sz="2400" dirty="0"/>
                <a:t>Diagrammi Nord</a:t>
              </a:r>
              <a:endParaRPr lang="en-US" sz="2400" dirty="0"/>
            </a:p>
          </p:txBody>
        </p:sp>
        <p:sp>
          <p:nvSpPr>
            <p:cNvPr id="42" name="TextBox 11">
              <a:extLst>
                <a:ext uri="{FF2B5EF4-FFF2-40B4-BE49-F238E27FC236}">
                  <a16:creationId xmlns:a16="http://schemas.microsoft.com/office/drawing/2014/main" id="{199C6F4F-2C7E-EFDB-EC51-E89F8309715D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506"/>
    </mc:Choice>
    <mc:Fallback xmlns="">
      <p:transition spd="slow" advTm="11550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473173" cy="10287000"/>
            <a:chOff x="0" y="0"/>
            <a:chExt cx="506281" cy="35352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6281" cy="3535299"/>
            </a:xfrm>
            <a:custGeom>
              <a:avLst/>
              <a:gdLst/>
              <a:ahLst/>
              <a:cxnLst/>
              <a:rect l="l" t="t" r="r" b="b"/>
              <a:pathLst>
                <a:path w="506281" h="3535299">
                  <a:moveTo>
                    <a:pt x="0" y="0"/>
                  </a:moveTo>
                  <a:lnTo>
                    <a:pt x="506281" y="0"/>
                  </a:lnTo>
                  <a:lnTo>
                    <a:pt x="506281" y="3535299"/>
                  </a:lnTo>
                  <a:lnTo>
                    <a:pt x="0" y="3535299"/>
                  </a:lnTo>
                  <a:close/>
                </a:path>
              </a:pathLst>
            </a:custGeom>
            <a:solidFill>
              <a:srgbClr val="0033A0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304" y="9571663"/>
            <a:ext cx="1179789" cy="591369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1927617" y="4001984"/>
            <a:ext cx="5285065" cy="5758580"/>
            <a:chOff x="0" y="0"/>
            <a:chExt cx="7046753" cy="7678107"/>
          </a:xfrm>
        </p:grpSpPr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>
              <a:off x="1524267" y="0"/>
              <a:ext cx="5276296" cy="7354184"/>
              <a:chOff x="0" y="0"/>
              <a:chExt cx="38216275" cy="5326644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6350" y="0"/>
                <a:ext cx="38228975" cy="53266442"/>
              </a:xfrm>
              <a:custGeom>
                <a:avLst/>
                <a:gdLst/>
                <a:ahLst/>
                <a:cxnLst/>
                <a:rect l="l" t="t" r="r" b="b"/>
                <a:pathLst>
                  <a:path w="38228975" h="53266442">
                    <a:moveTo>
                      <a:pt x="0" y="0"/>
                    </a:moveTo>
                    <a:lnTo>
                      <a:pt x="12700" y="0"/>
                    </a:lnTo>
                    <a:lnTo>
                      <a:pt x="12700" y="53266442"/>
                    </a:lnTo>
                    <a:lnTo>
                      <a:pt x="0" y="53266442"/>
                    </a:lnTo>
                    <a:close/>
                    <a:moveTo>
                      <a:pt x="12738759" y="0"/>
                    </a:moveTo>
                    <a:lnTo>
                      <a:pt x="12751459" y="0"/>
                    </a:lnTo>
                    <a:lnTo>
                      <a:pt x="12751459" y="53266442"/>
                    </a:lnTo>
                    <a:lnTo>
                      <a:pt x="12738759" y="53266442"/>
                    </a:lnTo>
                    <a:close/>
                    <a:moveTo>
                      <a:pt x="25477516" y="0"/>
                    </a:moveTo>
                    <a:lnTo>
                      <a:pt x="25490216" y="0"/>
                    </a:lnTo>
                    <a:lnTo>
                      <a:pt x="25490216" y="53266442"/>
                    </a:lnTo>
                    <a:lnTo>
                      <a:pt x="25477516" y="53266442"/>
                    </a:lnTo>
                    <a:close/>
                    <a:moveTo>
                      <a:pt x="38216275" y="0"/>
                    </a:moveTo>
                    <a:lnTo>
                      <a:pt x="38228975" y="0"/>
                    </a:lnTo>
                    <a:lnTo>
                      <a:pt x="38228975" y="53266442"/>
                    </a:lnTo>
                    <a:lnTo>
                      <a:pt x="38216275" y="53266442"/>
                    </a:lnTo>
                    <a:close/>
                  </a:path>
                </a:pathLst>
              </a:custGeom>
              <a:solidFill>
                <a:srgbClr val="000000">
                  <a:alpha val="24706"/>
                </a:srgbClr>
              </a:solidFill>
            </p:spPr>
          </p:sp>
        </p:grpSp>
        <p:sp>
          <p:nvSpPr>
            <p:cNvPr id="8" name="TextBox 8"/>
            <p:cNvSpPr txBox="1"/>
            <p:nvPr/>
          </p:nvSpPr>
          <p:spPr>
            <a:xfrm>
              <a:off x="1469656" y="7440332"/>
              <a:ext cx="109223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0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036842" y="7440332"/>
              <a:ext cx="492381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1,000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795608" y="7440332"/>
              <a:ext cx="492381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2,000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554373" y="7440332"/>
              <a:ext cx="492381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3,000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39594" y="46416"/>
              <a:ext cx="789000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Senegal 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41823" y="415576"/>
              <a:ext cx="786772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Gambia 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66095" y="784737"/>
              <a:ext cx="462500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Mali 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82955" y="1153898"/>
              <a:ext cx="745639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Nigeria 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2334" y="1523058"/>
              <a:ext cx="866260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Marocco 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46627" y="1892219"/>
              <a:ext cx="881967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Pakistan 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57694" y="2261380"/>
              <a:ext cx="670900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Ghana 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71962" y="2630540"/>
              <a:ext cx="1156632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Bangladesh 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35488" y="2999701"/>
              <a:ext cx="1293106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Burkina Faso 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20634" y="3368862"/>
              <a:ext cx="607960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Egitto 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94753" y="3738022"/>
              <a:ext cx="533842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India 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4107183"/>
              <a:ext cx="1428594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Costa d'Avorio 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01804" y="4476344"/>
              <a:ext cx="726790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Guinea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89092" y="4845504"/>
              <a:ext cx="739502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Tunisia 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57254" y="5214665"/>
              <a:ext cx="471340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Cina 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19211" y="5583826"/>
              <a:ext cx="809383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Somalia 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19761" y="5952986"/>
              <a:ext cx="1208833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Afghanistan 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57659" y="6322147"/>
              <a:ext cx="870935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Moldova 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52124" y="6691308"/>
              <a:ext cx="776470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Albania 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1771" y="7060468"/>
              <a:ext cx="1406823" cy="23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81"/>
                </a:lnSpc>
              </a:pPr>
              <a:r>
                <a:rPr lang="en-US" sz="1129">
                  <a:solidFill>
                    <a:srgbClr val="000000"/>
                  </a:solidFill>
                  <a:latin typeface="Open Sans Light Bold"/>
                </a:rPr>
                <a:t>Guinea-Bissau </a:t>
              </a:r>
            </a:p>
          </p:txBody>
        </p:sp>
        <p:grpSp>
          <p:nvGrpSpPr>
            <p:cNvPr id="32" name="Group 32"/>
            <p:cNvGrpSpPr>
              <a:grpSpLocks noChangeAspect="1"/>
            </p:cNvGrpSpPr>
            <p:nvPr/>
          </p:nvGrpSpPr>
          <p:grpSpPr>
            <a:xfrm>
              <a:off x="1524267" y="0"/>
              <a:ext cx="4828687" cy="7354184"/>
              <a:chOff x="0" y="0"/>
              <a:chExt cx="34974242" cy="53266445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34974240" cy="2463573"/>
              </a:xfrm>
              <a:custGeom>
                <a:avLst/>
                <a:gdLst/>
                <a:ahLst/>
                <a:cxnLst/>
                <a:rect l="l" t="t" r="r" b="b"/>
                <a:pathLst>
                  <a:path w="34974240" h="2463573">
                    <a:moveTo>
                      <a:pt x="0" y="0"/>
                    </a:moveTo>
                    <a:lnTo>
                      <a:pt x="34777155" y="0"/>
                    </a:lnTo>
                    <a:lnTo>
                      <a:pt x="34777155" y="0"/>
                    </a:lnTo>
                    <a:cubicBezTo>
                      <a:pt x="34886001" y="0"/>
                      <a:pt x="34974240" y="88238"/>
                      <a:pt x="34974240" y="197086"/>
                    </a:cubicBezTo>
                    <a:lnTo>
                      <a:pt x="34974240" y="2266487"/>
                    </a:lnTo>
                    <a:cubicBezTo>
                      <a:pt x="34974240" y="2375335"/>
                      <a:pt x="34886001" y="2463573"/>
                      <a:pt x="34777155" y="2463573"/>
                    </a:cubicBezTo>
                    <a:lnTo>
                      <a:pt x="0" y="2463573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0" y="2673835"/>
                <a:ext cx="22757772" cy="2463573"/>
              </a:xfrm>
              <a:custGeom>
                <a:avLst/>
                <a:gdLst/>
                <a:ahLst/>
                <a:cxnLst/>
                <a:rect l="l" t="t" r="r" b="b"/>
                <a:pathLst>
                  <a:path w="22757772" h="2463573">
                    <a:moveTo>
                      <a:pt x="0" y="0"/>
                    </a:moveTo>
                    <a:lnTo>
                      <a:pt x="22560686" y="0"/>
                    </a:lnTo>
                    <a:cubicBezTo>
                      <a:pt x="22669534" y="1"/>
                      <a:pt x="22757772" y="88239"/>
                      <a:pt x="22757772" y="197086"/>
                    </a:cubicBezTo>
                    <a:lnTo>
                      <a:pt x="22757772" y="2266487"/>
                    </a:lnTo>
                    <a:cubicBezTo>
                      <a:pt x="22757772" y="2375335"/>
                      <a:pt x="22669534" y="2463574"/>
                      <a:pt x="22560686" y="2463574"/>
                    </a:cubicBezTo>
                    <a:lnTo>
                      <a:pt x="0" y="2463574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0" y="5347671"/>
                <a:ext cx="21547590" cy="2463573"/>
              </a:xfrm>
              <a:custGeom>
                <a:avLst/>
                <a:gdLst/>
                <a:ahLst/>
                <a:cxnLst/>
                <a:rect l="l" t="t" r="r" b="b"/>
                <a:pathLst>
                  <a:path w="21547590" h="2463573">
                    <a:moveTo>
                      <a:pt x="0" y="0"/>
                    </a:moveTo>
                    <a:lnTo>
                      <a:pt x="21350505" y="0"/>
                    </a:lnTo>
                    <a:cubicBezTo>
                      <a:pt x="21459352" y="0"/>
                      <a:pt x="21547590" y="88238"/>
                      <a:pt x="21547590" y="197086"/>
                    </a:cubicBezTo>
                    <a:lnTo>
                      <a:pt x="21547590" y="2266487"/>
                    </a:lnTo>
                    <a:cubicBezTo>
                      <a:pt x="21547590" y="2318757"/>
                      <a:pt x="21526826" y="2368887"/>
                      <a:pt x="21489865" y="2405848"/>
                    </a:cubicBezTo>
                    <a:cubicBezTo>
                      <a:pt x="21452904" y="2442809"/>
                      <a:pt x="21402776" y="2463573"/>
                      <a:pt x="21350505" y="2463573"/>
                    </a:cubicBezTo>
                    <a:lnTo>
                      <a:pt x="0" y="2463573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0" y="8021506"/>
                <a:ext cx="21088995" cy="2463574"/>
              </a:xfrm>
              <a:custGeom>
                <a:avLst/>
                <a:gdLst/>
                <a:ahLst/>
                <a:cxnLst/>
                <a:rect l="l" t="t" r="r" b="b"/>
                <a:pathLst>
                  <a:path w="21088995" h="2463574">
                    <a:moveTo>
                      <a:pt x="0" y="0"/>
                    </a:moveTo>
                    <a:lnTo>
                      <a:pt x="20891909" y="0"/>
                    </a:lnTo>
                    <a:cubicBezTo>
                      <a:pt x="20944181" y="0"/>
                      <a:pt x="20994309" y="20764"/>
                      <a:pt x="21031270" y="57725"/>
                    </a:cubicBezTo>
                    <a:cubicBezTo>
                      <a:pt x="21068230" y="94686"/>
                      <a:pt x="21088995" y="144816"/>
                      <a:pt x="21088995" y="197086"/>
                    </a:cubicBezTo>
                    <a:lnTo>
                      <a:pt x="21088995" y="2266487"/>
                    </a:lnTo>
                    <a:cubicBezTo>
                      <a:pt x="21088995" y="2318757"/>
                      <a:pt x="21068230" y="2368887"/>
                      <a:pt x="21031270" y="2405848"/>
                    </a:cubicBezTo>
                    <a:cubicBezTo>
                      <a:pt x="20994309" y="2442809"/>
                      <a:pt x="20944181" y="2463573"/>
                      <a:pt x="20891909" y="2463573"/>
                    </a:cubicBezTo>
                    <a:lnTo>
                      <a:pt x="0" y="2463573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0" y="10695342"/>
                <a:ext cx="17560359" cy="2463573"/>
              </a:xfrm>
              <a:custGeom>
                <a:avLst/>
                <a:gdLst/>
                <a:ahLst/>
                <a:cxnLst/>
                <a:rect l="l" t="t" r="r" b="b"/>
                <a:pathLst>
                  <a:path w="17560359" h="2463573">
                    <a:moveTo>
                      <a:pt x="0" y="0"/>
                    </a:moveTo>
                    <a:lnTo>
                      <a:pt x="17363273" y="0"/>
                    </a:lnTo>
                    <a:cubicBezTo>
                      <a:pt x="17472121" y="0"/>
                      <a:pt x="17560359" y="88238"/>
                      <a:pt x="17560359" y="197085"/>
                    </a:cubicBezTo>
                    <a:lnTo>
                      <a:pt x="17560359" y="2266487"/>
                    </a:lnTo>
                    <a:cubicBezTo>
                      <a:pt x="17560359" y="2375335"/>
                      <a:pt x="17472121" y="2463573"/>
                      <a:pt x="17363273" y="2463573"/>
                    </a:cubicBezTo>
                    <a:lnTo>
                      <a:pt x="0" y="2463573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38" name="Freeform 38"/>
              <p:cNvSpPr/>
              <p:nvPr/>
            </p:nvSpPr>
            <p:spPr>
              <a:xfrm>
                <a:off x="0" y="13369176"/>
                <a:ext cx="15891582" cy="2463574"/>
              </a:xfrm>
              <a:custGeom>
                <a:avLst/>
                <a:gdLst/>
                <a:ahLst/>
                <a:cxnLst/>
                <a:rect l="l" t="t" r="r" b="b"/>
                <a:pathLst>
                  <a:path w="15891582" h="2463574">
                    <a:moveTo>
                      <a:pt x="0" y="0"/>
                    </a:moveTo>
                    <a:lnTo>
                      <a:pt x="15694496" y="0"/>
                    </a:lnTo>
                    <a:cubicBezTo>
                      <a:pt x="15746768" y="0"/>
                      <a:pt x="15796896" y="20765"/>
                      <a:pt x="15833857" y="57725"/>
                    </a:cubicBezTo>
                    <a:cubicBezTo>
                      <a:pt x="15870819" y="94687"/>
                      <a:pt x="15891582" y="144816"/>
                      <a:pt x="15891582" y="197087"/>
                    </a:cubicBezTo>
                    <a:lnTo>
                      <a:pt x="15891582" y="2266488"/>
                    </a:lnTo>
                    <a:cubicBezTo>
                      <a:pt x="15891582" y="2375336"/>
                      <a:pt x="15803344" y="2463574"/>
                      <a:pt x="15694496" y="2463574"/>
                    </a:cubicBezTo>
                    <a:lnTo>
                      <a:pt x="0" y="2463574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39" name="Freeform 39"/>
              <p:cNvSpPr/>
              <p:nvPr/>
            </p:nvSpPr>
            <p:spPr>
              <a:xfrm>
                <a:off x="0" y="16043011"/>
                <a:ext cx="11675052" cy="2463574"/>
              </a:xfrm>
              <a:custGeom>
                <a:avLst/>
                <a:gdLst/>
                <a:ahLst/>
                <a:cxnLst/>
                <a:rect l="l" t="t" r="r" b="b"/>
                <a:pathLst>
                  <a:path w="11675052" h="2463574">
                    <a:moveTo>
                      <a:pt x="0" y="0"/>
                    </a:moveTo>
                    <a:lnTo>
                      <a:pt x="11477967" y="0"/>
                    </a:lnTo>
                    <a:cubicBezTo>
                      <a:pt x="11530237" y="0"/>
                      <a:pt x="11580367" y="20765"/>
                      <a:pt x="11617328" y="57726"/>
                    </a:cubicBezTo>
                    <a:cubicBezTo>
                      <a:pt x="11654289" y="94688"/>
                      <a:pt x="11675052" y="144816"/>
                      <a:pt x="11675052" y="197088"/>
                    </a:cubicBezTo>
                    <a:lnTo>
                      <a:pt x="11675052" y="2266488"/>
                    </a:lnTo>
                    <a:cubicBezTo>
                      <a:pt x="11675052" y="2375336"/>
                      <a:pt x="11586814" y="2463574"/>
                      <a:pt x="11477967" y="2463574"/>
                    </a:cubicBezTo>
                    <a:lnTo>
                      <a:pt x="0" y="2463574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40" name="Freeform 40"/>
              <p:cNvSpPr/>
              <p:nvPr/>
            </p:nvSpPr>
            <p:spPr>
              <a:xfrm>
                <a:off x="0" y="18716848"/>
                <a:ext cx="11407539" cy="2463572"/>
              </a:xfrm>
              <a:custGeom>
                <a:avLst/>
                <a:gdLst/>
                <a:ahLst/>
                <a:cxnLst/>
                <a:rect l="l" t="t" r="r" b="b"/>
                <a:pathLst>
                  <a:path w="11407539" h="2463572">
                    <a:moveTo>
                      <a:pt x="0" y="0"/>
                    </a:moveTo>
                    <a:lnTo>
                      <a:pt x="11210453" y="0"/>
                    </a:lnTo>
                    <a:cubicBezTo>
                      <a:pt x="11319301" y="0"/>
                      <a:pt x="11407539" y="88238"/>
                      <a:pt x="11407539" y="197086"/>
                    </a:cubicBezTo>
                    <a:lnTo>
                      <a:pt x="11407539" y="2266487"/>
                    </a:lnTo>
                    <a:cubicBezTo>
                      <a:pt x="11407539" y="2375334"/>
                      <a:pt x="11319301" y="2463572"/>
                      <a:pt x="11210453" y="2463572"/>
                    </a:cubicBezTo>
                    <a:lnTo>
                      <a:pt x="0" y="2463572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41" name="Freeform 41"/>
              <p:cNvSpPr/>
              <p:nvPr/>
            </p:nvSpPr>
            <p:spPr>
              <a:xfrm>
                <a:off x="0" y="21390683"/>
                <a:ext cx="6655982" cy="2463572"/>
              </a:xfrm>
              <a:custGeom>
                <a:avLst/>
                <a:gdLst/>
                <a:ahLst/>
                <a:cxnLst/>
                <a:rect l="l" t="t" r="r" b="b"/>
                <a:pathLst>
                  <a:path w="6655982" h="2463572">
                    <a:moveTo>
                      <a:pt x="0" y="0"/>
                    </a:moveTo>
                    <a:lnTo>
                      <a:pt x="6458896" y="0"/>
                    </a:lnTo>
                    <a:cubicBezTo>
                      <a:pt x="6567743" y="0"/>
                      <a:pt x="6655982" y="88239"/>
                      <a:pt x="6655982" y="197086"/>
                    </a:cubicBezTo>
                    <a:lnTo>
                      <a:pt x="6655982" y="2266487"/>
                    </a:lnTo>
                    <a:cubicBezTo>
                      <a:pt x="6655982" y="2375335"/>
                      <a:pt x="6567743" y="2463573"/>
                      <a:pt x="6458896" y="2463573"/>
                    </a:cubicBezTo>
                    <a:lnTo>
                      <a:pt x="0" y="2463573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0" y="24064519"/>
                <a:ext cx="6579550" cy="2463574"/>
              </a:xfrm>
              <a:custGeom>
                <a:avLst/>
                <a:gdLst/>
                <a:ahLst/>
                <a:cxnLst/>
                <a:rect l="l" t="t" r="r" b="b"/>
                <a:pathLst>
                  <a:path w="6579550" h="2463574">
                    <a:moveTo>
                      <a:pt x="0" y="0"/>
                    </a:moveTo>
                    <a:lnTo>
                      <a:pt x="6382464" y="0"/>
                    </a:lnTo>
                    <a:cubicBezTo>
                      <a:pt x="6491311" y="0"/>
                      <a:pt x="6579550" y="88238"/>
                      <a:pt x="6579550" y="197085"/>
                    </a:cubicBezTo>
                    <a:lnTo>
                      <a:pt x="6579550" y="2266488"/>
                    </a:lnTo>
                    <a:cubicBezTo>
                      <a:pt x="6579550" y="2375334"/>
                      <a:pt x="6491311" y="2463573"/>
                      <a:pt x="6382464" y="2463573"/>
                    </a:cubicBezTo>
                    <a:lnTo>
                      <a:pt x="0" y="2463573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0" y="26738352"/>
                <a:ext cx="6375729" cy="2463574"/>
              </a:xfrm>
              <a:custGeom>
                <a:avLst/>
                <a:gdLst/>
                <a:ahLst/>
                <a:cxnLst/>
                <a:rect l="l" t="t" r="r" b="b"/>
                <a:pathLst>
                  <a:path w="6375729" h="2463574">
                    <a:moveTo>
                      <a:pt x="0" y="0"/>
                    </a:moveTo>
                    <a:lnTo>
                      <a:pt x="6178643" y="0"/>
                    </a:lnTo>
                    <a:cubicBezTo>
                      <a:pt x="6287491" y="0"/>
                      <a:pt x="6375729" y="88240"/>
                      <a:pt x="6375729" y="197086"/>
                    </a:cubicBezTo>
                    <a:lnTo>
                      <a:pt x="6375729" y="2266488"/>
                    </a:lnTo>
                    <a:cubicBezTo>
                      <a:pt x="6375729" y="2375334"/>
                      <a:pt x="6287491" y="2463574"/>
                      <a:pt x="6178643" y="2463574"/>
                    </a:cubicBezTo>
                    <a:lnTo>
                      <a:pt x="0" y="2463574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0" y="29412189"/>
                <a:ext cx="6171909" cy="2463574"/>
              </a:xfrm>
              <a:custGeom>
                <a:avLst/>
                <a:gdLst/>
                <a:ahLst/>
                <a:cxnLst/>
                <a:rect l="l" t="t" r="r" b="b"/>
                <a:pathLst>
                  <a:path w="6171909" h="2463574">
                    <a:moveTo>
                      <a:pt x="0" y="0"/>
                    </a:moveTo>
                    <a:lnTo>
                      <a:pt x="5974823" y="0"/>
                    </a:lnTo>
                    <a:cubicBezTo>
                      <a:pt x="6083671" y="0"/>
                      <a:pt x="6171909" y="88240"/>
                      <a:pt x="6171909" y="197086"/>
                    </a:cubicBezTo>
                    <a:lnTo>
                      <a:pt x="6171909" y="2266488"/>
                    </a:lnTo>
                    <a:cubicBezTo>
                      <a:pt x="6171909" y="2375334"/>
                      <a:pt x="6083671" y="2463574"/>
                      <a:pt x="5974823" y="2463574"/>
                    </a:cubicBezTo>
                    <a:lnTo>
                      <a:pt x="0" y="2463574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45" name="Freeform 45"/>
              <p:cNvSpPr/>
              <p:nvPr/>
            </p:nvSpPr>
            <p:spPr>
              <a:xfrm>
                <a:off x="0" y="32086023"/>
                <a:ext cx="5369367" cy="2463574"/>
              </a:xfrm>
              <a:custGeom>
                <a:avLst/>
                <a:gdLst/>
                <a:ahLst/>
                <a:cxnLst/>
                <a:rect l="l" t="t" r="r" b="b"/>
                <a:pathLst>
                  <a:path w="5369367" h="2463574">
                    <a:moveTo>
                      <a:pt x="0" y="0"/>
                    </a:moveTo>
                    <a:lnTo>
                      <a:pt x="5172282" y="0"/>
                    </a:lnTo>
                    <a:cubicBezTo>
                      <a:pt x="5281129" y="0"/>
                      <a:pt x="5369367" y="88239"/>
                      <a:pt x="5369367" y="197086"/>
                    </a:cubicBezTo>
                    <a:lnTo>
                      <a:pt x="5369367" y="2266488"/>
                    </a:lnTo>
                    <a:cubicBezTo>
                      <a:pt x="5369367" y="2375334"/>
                      <a:pt x="5281129" y="2463574"/>
                      <a:pt x="5172282" y="2463574"/>
                    </a:cubicBezTo>
                    <a:lnTo>
                      <a:pt x="0" y="2463574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46" name="Freeform 46"/>
              <p:cNvSpPr/>
              <p:nvPr/>
            </p:nvSpPr>
            <p:spPr>
              <a:xfrm>
                <a:off x="0" y="34759860"/>
                <a:ext cx="4948988" cy="2463574"/>
              </a:xfrm>
              <a:custGeom>
                <a:avLst/>
                <a:gdLst/>
                <a:ahLst/>
                <a:cxnLst/>
                <a:rect l="l" t="t" r="r" b="b"/>
                <a:pathLst>
                  <a:path w="4948988" h="2463574">
                    <a:moveTo>
                      <a:pt x="0" y="0"/>
                    </a:moveTo>
                    <a:lnTo>
                      <a:pt x="4751903" y="0"/>
                    </a:lnTo>
                    <a:cubicBezTo>
                      <a:pt x="4860750" y="0"/>
                      <a:pt x="4948988" y="88239"/>
                      <a:pt x="4948988" y="197085"/>
                    </a:cubicBezTo>
                    <a:lnTo>
                      <a:pt x="4948988" y="2266488"/>
                    </a:lnTo>
                    <a:cubicBezTo>
                      <a:pt x="4948988" y="2375334"/>
                      <a:pt x="4860750" y="2463573"/>
                      <a:pt x="4751903" y="2463573"/>
                    </a:cubicBezTo>
                    <a:lnTo>
                      <a:pt x="0" y="2463573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0" y="37433696"/>
                <a:ext cx="4745168" cy="2463571"/>
              </a:xfrm>
              <a:custGeom>
                <a:avLst/>
                <a:gdLst/>
                <a:ahLst/>
                <a:cxnLst/>
                <a:rect l="l" t="t" r="r" b="b"/>
                <a:pathLst>
                  <a:path w="4745168" h="2463571">
                    <a:moveTo>
                      <a:pt x="0" y="0"/>
                    </a:moveTo>
                    <a:lnTo>
                      <a:pt x="4548082" y="0"/>
                    </a:lnTo>
                    <a:cubicBezTo>
                      <a:pt x="4656930" y="0"/>
                      <a:pt x="4745168" y="88240"/>
                      <a:pt x="4745168" y="197086"/>
                    </a:cubicBezTo>
                    <a:lnTo>
                      <a:pt x="4745168" y="2266485"/>
                    </a:lnTo>
                    <a:cubicBezTo>
                      <a:pt x="4745168" y="2375331"/>
                      <a:pt x="4656930" y="2463571"/>
                      <a:pt x="4548082" y="2463571"/>
                    </a:cubicBezTo>
                    <a:lnTo>
                      <a:pt x="0" y="2463571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0" y="40107530"/>
                <a:ext cx="1840731" cy="2463574"/>
              </a:xfrm>
              <a:custGeom>
                <a:avLst/>
                <a:gdLst/>
                <a:ahLst/>
                <a:cxnLst/>
                <a:rect l="l" t="t" r="r" b="b"/>
                <a:pathLst>
                  <a:path w="1840731" h="2463574">
                    <a:moveTo>
                      <a:pt x="0" y="0"/>
                    </a:moveTo>
                    <a:lnTo>
                      <a:pt x="1643645" y="0"/>
                    </a:lnTo>
                    <a:cubicBezTo>
                      <a:pt x="1752493" y="0"/>
                      <a:pt x="1840731" y="88240"/>
                      <a:pt x="1840731" y="197086"/>
                    </a:cubicBezTo>
                    <a:lnTo>
                      <a:pt x="1840731" y="2266488"/>
                    </a:lnTo>
                    <a:cubicBezTo>
                      <a:pt x="1840731" y="2375334"/>
                      <a:pt x="1752493" y="2463574"/>
                      <a:pt x="1643645" y="2463574"/>
                    </a:cubicBezTo>
                    <a:lnTo>
                      <a:pt x="0" y="2463574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0" y="42781367"/>
                <a:ext cx="1649650" cy="2463571"/>
              </a:xfrm>
              <a:custGeom>
                <a:avLst/>
                <a:gdLst/>
                <a:ahLst/>
                <a:cxnLst/>
                <a:rect l="l" t="t" r="r" b="b"/>
                <a:pathLst>
                  <a:path w="1649650" h="2463571">
                    <a:moveTo>
                      <a:pt x="0" y="0"/>
                    </a:moveTo>
                    <a:lnTo>
                      <a:pt x="1452564" y="0"/>
                    </a:lnTo>
                    <a:cubicBezTo>
                      <a:pt x="1561411" y="0"/>
                      <a:pt x="1649650" y="88240"/>
                      <a:pt x="1649650" y="197086"/>
                    </a:cubicBezTo>
                    <a:lnTo>
                      <a:pt x="1649650" y="2266485"/>
                    </a:lnTo>
                    <a:cubicBezTo>
                      <a:pt x="1649650" y="2375331"/>
                      <a:pt x="1561411" y="2463571"/>
                      <a:pt x="1452564" y="2463571"/>
                    </a:cubicBezTo>
                    <a:lnTo>
                      <a:pt x="0" y="2463571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50" name="Freeform 50"/>
              <p:cNvSpPr/>
              <p:nvPr/>
            </p:nvSpPr>
            <p:spPr>
              <a:xfrm>
                <a:off x="0" y="45455201"/>
                <a:ext cx="1165577" cy="2463574"/>
              </a:xfrm>
              <a:custGeom>
                <a:avLst/>
                <a:gdLst/>
                <a:ahLst/>
                <a:cxnLst/>
                <a:rect l="l" t="t" r="r" b="b"/>
                <a:pathLst>
                  <a:path w="1165577" h="2463574">
                    <a:moveTo>
                      <a:pt x="0" y="0"/>
                    </a:moveTo>
                    <a:lnTo>
                      <a:pt x="968491" y="0"/>
                    </a:lnTo>
                    <a:cubicBezTo>
                      <a:pt x="1077339" y="0"/>
                      <a:pt x="1165577" y="88239"/>
                      <a:pt x="1165577" y="197085"/>
                    </a:cubicBezTo>
                    <a:lnTo>
                      <a:pt x="1165577" y="2266488"/>
                    </a:lnTo>
                    <a:cubicBezTo>
                      <a:pt x="1165577" y="2375334"/>
                      <a:pt x="1077339" y="2463573"/>
                      <a:pt x="968491" y="2463573"/>
                    </a:cubicBezTo>
                    <a:lnTo>
                      <a:pt x="0" y="2463573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51" name="Freeform 51"/>
              <p:cNvSpPr/>
              <p:nvPr/>
            </p:nvSpPr>
            <p:spPr>
              <a:xfrm>
                <a:off x="0" y="48129037"/>
                <a:ext cx="1152838" cy="2463571"/>
              </a:xfrm>
              <a:custGeom>
                <a:avLst/>
                <a:gdLst/>
                <a:ahLst/>
                <a:cxnLst/>
                <a:rect l="l" t="t" r="r" b="b"/>
                <a:pathLst>
                  <a:path w="1152838" h="2463571">
                    <a:moveTo>
                      <a:pt x="0" y="0"/>
                    </a:moveTo>
                    <a:lnTo>
                      <a:pt x="955752" y="0"/>
                    </a:lnTo>
                    <a:cubicBezTo>
                      <a:pt x="1064600" y="0"/>
                      <a:pt x="1152838" y="88240"/>
                      <a:pt x="1152838" y="197086"/>
                    </a:cubicBezTo>
                    <a:lnTo>
                      <a:pt x="1152838" y="2266485"/>
                    </a:lnTo>
                    <a:cubicBezTo>
                      <a:pt x="1152838" y="2375331"/>
                      <a:pt x="1064600" y="2463571"/>
                      <a:pt x="955752" y="2463571"/>
                    </a:cubicBezTo>
                    <a:lnTo>
                      <a:pt x="0" y="2463571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  <p:sp>
            <p:nvSpPr>
              <p:cNvPr id="52" name="Freeform 52"/>
              <p:cNvSpPr/>
              <p:nvPr/>
            </p:nvSpPr>
            <p:spPr>
              <a:xfrm>
                <a:off x="0" y="50802871"/>
                <a:ext cx="936279" cy="2463571"/>
              </a:xfrm>
              <a:custGeom>
                <a:avLst/>
                <a:gdLst/>
                <a:ahLst/>
                <a:cxnLst/>
                <a:rect l="l" t="t" r="r" b="b"/>
                <a:pathLst>
                  <a:path w="936279" h="2463571">
                    <a:moveTo>
                      <a:pt x="0" y="0"/>
                    </a:moveTo>
                    <a:lnTo>
                      <a:pt x="739193" y="0"/>
                    </a:lnTo>
                    <a:cubicBezTo>
                      <a:pt x="848041" y="0"/>
                      <a:pt x="936279" y="88240"/>
                      <a:pt x="936279" y="197086"/>
                    </a:cubicBezTo>
                    <a:lnTo>
                      <a:pt x="936279" y="2266485"/>
                    </a:lnTo>
                    <a:cubicBezTo>
                      <a:pt x="936279" y="2375334"/>
                      <a:pt x="848041" y="2463571"/>
                      <a:pt x="739193" y="2463571"/>
                    </a:cubicBezTo>
                    <a:lnTo>
                      <a:pt x="0" y="2463571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</p:sp>
        </p:grpSp>
      </p:grpSp>
      <p:pic>
        <p:nvPicPr>
          <p:cNvPr id="53" name="Picture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585417" y="1079525"/>
            <a:ext cx="707548" cy="1711810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729974" y="1079525"/>
            <a:ext cx="778303" cy="1711810"/>
          </a:xfrm>
          <a:prstGeom prst="rect">
            <a:avLst/>
          </a:prstGeom>
        </p:spPr>
      </p:pic>
      <p:grpSp>
        <p:nvGrpSpPr>
          <p:cNvPr id="55" name="Group 55"/>
          <p:cNvGrpSpPr/>
          <p:nvPr/>
        </p:nvGrpSpPr>
        <p:grpSpPr>
          <a:xfrm>
            <a:off x="8304341" y="1645351"/>
            <a:ext cx="2368421" cy="405098"/>
            <a:chOff x="0" y="0"/>
            <a:chExt cx="1134027" cy="193966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134027" cy="193966"/>
            </a:xfrm>
            <a:custGeom>
              <a:avLst/>
              <a:gdLst/>
              <a:ahLst/>
              <a:cxnLst/>
              <a:rect l="l" t="t" r="r" b="b"/>
              <a:pathLst>
                <a:path w="1134027" h="193966">
                  <a:moveTo>
                    <a:pt x="0" y="0"/>
                  </a:moveTo>
                  <a:lnTo>
                    <a:pt x="1134027" y="0"/>
                  </a:lnTo>
                  <a:lnTo>
                    <a:pt x="1134027" y="193966"/>
                  </a:lnTo>
                  <a:lnTo>
                    <a:pt x="0" y="193966"/>
                  </a:lnTo>
                  <a:close/>
                </a:path>
              </a:pathLst>
            </a:custGeom>
            <a:solidFill>
              <a:srgbClr val="8C52FF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8202894" y="3858688"/>
            <a:ext cx="2477141" cy="2477141"/>
            <a:chOff x="0" y="0"/>
            <a:chExt cx="3302854" cy="3302854"/>
          </a:xfrm>
        </p:grpSpPr>
        <p:grpSp>
          <p:nvGrpSpPr>
            <p:cNvPr id="58" name="Group 58"/>
            <p:cNvGrpSpPr>
              <a:grpSpLocks noChangeAspect="1"/>
            </p:cNvGrpSpPr>
            <p:nvPr/>
          </p:nvGrpSpPr>
          <p:grpSpPr>
            <a:xfrm>
              <a:off x="0" y="0"/>
              <a:ext cx="3302854" cy="3302854"/>
              <a:chOff x="0" y="0"/>
              <a:chExt cx="2540000" cy="2540000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-62725" y="-2035"/>
                <a:ext cx="2665449" cy="2544070"/>
              </a:xfrm>
              <a:custGeom>
                <a:avLst/>
                <a:gdLst/>
                <a:ahLst/>
                <a:cxnLst/>
                <a:rect l="l" t="t" r="r" b="b"/>
                <a:pathLst>
                  <a:path w="2665449" h="2544070">
                    <a:moveTo>
                      <a:pt x="1332725" y="2035"/>
                    </a:moveTo>
                    <a:cubicBezTo>
                      <a:pt x="1787805" y="0"/>
                      <a:pt x="2209190" y="241614"/>
                      <a:pt x="2437320" y="635390"/>
                    </a:cubicBezTo>
                    <a:cubicBezTo>
                      <a:pt x="2665450" y="1029165"/>
                      <a:pt x="2665450" y="1514905"/>
                      <a:pt x="2437320" y="1908680"/>
                    </a:cubicBezTo>
                    <a:cubicBezTo>
                      <a:pt x="2209190" y="2302456"/>
                      <a:pt x="1787805" y="2544070"/>
                      <a:pt x="1332725" y="2542035"/>
                    </a:cubicBezTo>
                    <a:cubicBezTo>
                      <a:pt x="877645" y="2544070"/>
                      <a:pt x="456260" y="2302456"/>
                      <a:pt x="228130" y="1908680"/>
                    </a:cubicBezTo>
                    <a:cubicBezTo>
                      <a:pt x="0" y="1514905"/>
                      <a:pt x="0" y="1029165"/>
                      <a:pt x="228130" y="635390"/>
                    </a:cubicBezTo>
                    <a:cubicBezTo>
                      <a:pt x="456260" y="241614"/>
                      <a:pt x="877645" y="0"/>
                      <a:pt x="1332725" y="2035"/>
                    </a:cubicBezTo>
                    <a:lnTo>
                      <a:pt x="1332725" y="357635"/>
                    </a:lnTo>
                    <a:cubicBezTo>
                      <a:pt x="1005067" y="356170"/>
                      <a:pt x="701670" y="530132"/>
                      <a:pt x="537417" y="813650"/>
                    </a:cubicBezTo>
                    <a:cubicBezTo>
                      <a:pt x="373163" y="1097169"/>
                      <a:pt x="373163" y="1446901"/>
                      <a:pt x="537417" y="1730420"/>
                    </a:cubicBezTo>
                    <a:cubicBezTo>
                      <a:pt x="701670" y="2013938"/>
                      <a:pt x="1005067" y="2187900"/>
                      <a:pt x="1332725" y="2186435"/>
                    </a:cubicBezTo>
                    <a:cubicBezTo>
                      <a:pt x="1660383" y="2187900"/>
                      <a:pt x="1963780" y="2013938"/>
                      <a:pt x="2128033" y="1730420"/>
                    </a:cubicBezTo>
                    <a:cubicBezTo>
                      <a:pt x="2292287" y="1446901"/>
                      <a:pt x="2292287" y="1097169"/>
                      <a:pt x="2128033" y="813650"/>
                    </a:cubicBezTo>
                    <a:cubicBezTo>
                      <a:pt x="1963780" y="530132"/>
                      <a:pt x="1660383" y="356170"/>
                      <a:pt x="1332725" y="357635"/>
                    </a:cubicBezTo>
                    <a:close/>
                  </a:path>
                </a:pathLst>
              </a:custGeom>
              <a:solidFill>
                <a:srgbClr val="494F56"/>
              </a:solidFill>
            </p:spPr>
          </p:sp>
          <p:sp>
            <p:nvSpPr>
              <p:cNvPr id="60" name="Freeform 60"/>
              <p:cNvSpPr/>
              <p:nvPr/>
            </p:nvSpPr>
            <p:spPr>
              <a:xfrm>
                <a:off x="1258172" y="6288"/>
                <a:ext cx="379256" cy="372162"/>
              </a:xfrm>
              <a:custGeom>
                <a:avLst/>
                <a:gdLst/>
                <a:ahLst/>
                <a:cxnLst/>
                <a:rect l="l" t="t" r="r" b="b"/>
                <a:pathLst>
                  <a:path w="379256" h="372162">
                    <a:moveTo>
                      <a:pt x="218572" y="10653"/>
                    </a:moveTo>
                    <a:cubicBezTo>
                      <a:pt x="281480" y="20743"/>
                      <a:pt x="334180" y="63722"/>
                      <a:pt x="356718" y="123314"/>
                    </a:cubicBezTo>
                    <a:cubicBezTo>
                      <a:pt x="379256" y="182907"/>
                      <a:pt x="368186" y="250003"/>
                      <a:pt x="327699" y="299197"/>
                    </a:cubicBezTo>
                    <a:cubicBezTo>
                      <a:pt x="287212" y="348391"/>
                      <a:pt x="223499" y="372162"/>
                      <a:pt x="160684" y="361510"/>
                    </a:cubicBezTo>
                    <a:cubicBezTo>
                      <a:pt x="97776" y="351419"/>
                      <a:pt x="45076" y="308441"/>
                      <a:pt x="22538" y="248848"/>
                    </a:cubicBezTo>
                    <a:cubicBezTo>
                      <a:pt x="0" y="189256"/>
                      <a:pt x="11071" y="122159"/>
                      <a:pt x="51557" y="72965"/>
                    </a:cubicBezTo>
                    <a:cubicBezTo>
                      <a:pt x="92044" y="23771"/>
                      <a:pt x="155757" y="0"/>
                      <a:pt x="218572" y="10653"/>
                    </a:cubicBezTo>
                    <a:close/>
                  </a:path>
                </a:pathLst>
              </a:custGeom>
              <a:solidFill>
                <a:srgbClr val="8C52FF"/>
              </a:solidFill>
            </p:spPr>
          </p:sp>
        </p:grpSp>
      </p:grpSp>
      <p:grpSp>
        <p:nvGrpSpPr>
          <p:cNvPr id="61" name="Group 61"/>
          <p:cNvGrpSpPr/>
          <p:nvPr/>
        </p:nvGrpSpPr>
        <p:grpSpPr>
          <a:xfrm>
            <a:off x="8330612" y="7250047"/>
            <a:ext cx="2443598" cy="2443598"/>
            <a:chOff x="0" y="0"/>
            <a:chExt cx="3258130" cy="3258130"/>
          </a:xfrm>
        </p:grpSpPr>
        <p:grpSp>
          <p:nvGrpSpPr>
            <p:cNvPr id="62" name="Group 62"/>
            <p:cNvGrpSpPr>
              <a:grpSpLocks noChangeAspect="1"/>
            </p:cNvGrpSpPr>
            <p:nvPr/>
          </p:nvGrpSpPr>
          <p:grpSpPr>
            <a:xfrm>
              <a:off x="0" y="0"/>
              <a:ext cx="3258130" cy="3258130"/>
              <a:chOff x="0" y="0"/>
              <a:chExt cx="2540000" cy="2540000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-62725" y="-2035"/>
                <a:ext cx="2665449" cy="2544070"/>
              </a:xfrm>
              <a:custGeom>
                <a:avLst/>
                <a:gdLst/>
                <a:ahLst/>
                <a:cxnLst/>
                <a:rect l="l" t="t" r="r" b="b"/>
                <a:pathLst>
                  <a:path w="2665449" h="2544070">
                    <a:moveTo>
                      <a:pt x="1332725" y="2035"/>
                    </a:moveTo>
                    <a:cubicBezTo>
                      <a:pt x="1787805" y="0"/>
                      <a:pt x="2209190" y="241614"/>
                      <a:pt x="2437320" y="635390"/>
                    </a:cubicBezTo>
                    <a:cubicBezTo>
                      <a:pt x="2665450" y="1029165"/>
                      <a:pt x="2665450" y="1514905"/>
                      <a:pt x="2437320" y="1908680"/>
                    </a:cubicBezTo>
                    <a:cubicBezTo>
                      <a:pt x="2209190" y="2302456"/>
                      <a:pt x="1787805" y="2544070"/>
                      <a:pt x="1332725" y="2542035"/>
                    </a:cubicBezTo>
                    <a:cubicBezTo>
                      <a:pt x="877645" y="2544070"/>
                      <a:pt x="456260" y="2302456"/>
                      <a:pt x="228130" y="1908680"/>
                    </a:cubicBezTo>
                    <a:cubicBezTo>
                      <a:pt x="0" y="1514905"/>
                      <a:pt x="0" y="1029165"/>
                      <a:pt x="228130" y="635390"/>
                    </a:cubicBezTo>
                    <a:cubicBezTo>
                      <a:pt x="456260" y="241614"/>
                      <a:pt x="877645" y="0"/>
                      <a:pt x="1332725" y="2035"/>
                    </a:cubicBezTo>
                    <a:lnTo>
                      <a:pt x="1332725" y="357635"/>
                    </a:lnTo>
                    <a:cubicBezTo>
                      <a:pt x="1005067" y="356170"/>
                      <a:pt x="701670" y="530132"/>
                      <a:pt x="537417" y="813650"/>
                    </a:cubicBezTo>
                    <a:cubicBezTo>
                      <a:pt x="373163" y="1097169"/>
                      <a:pt x="373163" y="1446901"/>
                      <a:pt x="537417" y="1730420"/>
                    </a:cubicBezTo>
                    <a:cubicBezTo>
                      <a:pt x="701670" y="2013938"/>
                      <a:pt x="1005067" y="2187900"/>
                      <a:pt x="1332725" y="2186435"/>
                    </a:cubicBezTo>
                    <a:cubicBezTo>
                      <a:pt x="1660383" y="2187900"/>
                      <a:pt x="1963780" y="2013938"/>
                      <a:pt x="2128033" y="1730420"/>
                    </a:cubicBezTo>
                    <a:cubicBezTo>
                      <a:pt x="2292287" y="1446901"/>
                      <a:pt x="2292287" y="1097169"/>
                      <a:pt x="2128033" y="813650"/>
                    </a:cubicBezTo>
                    <a:cubicBezTo>
                      <a:pt x="1963780" y="530132"/>
                      <a:pt x="1660383" y="356170"/>
                      <a:pt x="1332725" y="357635"/>
                    </a:cubicBezTo>
                    <a:close/>
                  </a:path>
                </a:pathLst>
              </a:custGeom>
              <a:solidFill>
                <a:srgbClr val="494F56"/>
              </a:solidFill>
            </p:spPr>
          </p:sp>
          <p:sp>
            <p:nvSpPr>
              <p:cNvPr id="64" name="Freeform 64"/>
              <p:cNvSpPr/>
              <p:nvPr/>
            </p:nvSpPr>
            <p:spPr>
              <a:xfrm>
                <a:off x="1258172" y="6288"/>
                <a:ext cx="802151" cy="544589"/>
              </a:xfrm>
              <a:custGeom>
                <a:avLst/>
                <a:gdLst/>
                <a:ahLst/>
                <a:cxnLst/>
                <a:rect l="l" t="t" r="r" b="b"/>
                <a:pathLst>
                  <a:path w="802151" h="544589">
                    <a:moveTo>
                      <a:pt x="218572" y="10653"/>
                    </a:moveTo>
                    <a:cubicBezTo>
                      <a:pt x="397582" y="40188"/>
                      <a:pt x="568185" y="107735"/>
                      <a:pt x="718896" y="208745"/>
                    </a:cubicBezTo>
                    <a:cubicBezTo>
                      <a:pt x="771978" y="243979"/>
                      <a:pt x="802151" y="304923"/>
                      <a:pt x="797989" y="368499"/>
                    </a:cubicBezTo>
                    <a:cubicBezTo>
                      <a:pt x="793827" y="432074"/>
                      <a:pt x="755966" y="488564"/>
                      <a:pt x="698743" y="516577"/>
                    </a:cubicBezTo>
                    <a:cubicBezTo>
                      <a:pt x="641520" y="544590"/>
                      <a:pt x="573682" y="539844"/>
                      <a:pt x="520917" y="504136"/>
                    </a:cubicBezTo>
                    <a:cubicBezTo>
                      <a:pt x="412405" y="431408"/>
                      <a:pt x="289571" y="382775"/>
                      <a:pt x="160684" y="361510"/>
                    </a:cubicBezTo>
                    <a:cubicBezTo>
                      <a:pt x="97776" y="351419"/>
                      <a:pt x="45076" y="308441"/>
                      <a:pt x="22538" y="248848"/>
                    </a:cubicBezTo>
                    <a:cubicBezTo>
                      <a:pt x="0" y="189256"/>
                      <a:pt x="11071" y="122159"/>
                      <a:pt x="51557" y="72965"/>
                    </a:cubicBezTo>
                    <a:cubicBezTo>
                      <a:pt x="92044" y="23771"/>
                      <a:pt x="155757" y="0"/>
                      <a:pt x="218572" y="10653"/>
                    </a:cubicBezTo>
                    <a:close/>
                  </a:path>
                </a:pathLst>
              </a:custGeom>
              <a:solidFill>
                <a:srgbClr val="8C52FF"/>
              </a:solidFill>
            </p:spPr>
          </p:sp>
        </p:grpSp>
      </p:grpSp>
      <p:sp>
        <p:nvSpPr>
          <p:cNvPr id="67" name="TextBox 67"/>
          <p:cNvSpPr txBox="1"/>
          <p:nvPr/>
        </p:nvSpPr>
        <p:spPr>
          <a:xfrm rot="-5400000">
            <a:off x="-3236010" y="4865780"/>
            <a:ext cx="7773740" cy="555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0"/>
              </a:lnSpc>
            </a:pPr>
            <a:r>
              <a:rPr lang="en-US" sz="3200" b="1">
                <a:solidFill>
                  <a:srgbClr val="FFFFFF"/>
                </a:solidFill>
                <a:latin typeface="Open Sans Extra Bold"/>
              </a:rPr>
              <a:t>DATI</a:t>
            </a:r>
            <a:r>
              <a:rPr lang="en-US" sz="3200">
                <a:solidFill>
                  <a:srgbClr val="FFFFFF"/>
                </a:solidFill>
                <a:latin typeface="Open Sans Extra Bold"/>
              </a:rPr>
              <a:t> </a:t>
            </a:r>
            <a:r>
              <a:rPr lang="en-US" sz="3200" b="1">
                <a:solidFill>
                  <a:srgbClr val="FFFFFF"/>
                </a:solidFill>
                <a:latin typeface="Raleway" pitchFamily="2" charset="0"/>
              </a:rPr>
              <a:t>OUTREACH</a:t>
            </a:r>
            <a:r>
              <a:rPr lang="en-US" sz="3200">
                <a:solidFill>
                  <a:srgbClr val="FFFFFF"/>
                </a:solidFill>
                <a:latin typeface="Open Sans Extra Bold"/>
              </a:rPr>
              <a:t>*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569710" y="676541"/>
            <a:ext cx="6104740" cy="235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87"/>
              </a:lnSpc>
            </a:pPr>
            <a:r>
              <a:rPr lang="en-US" sz="13848">
                <a:solidFill>
                  <a:srgbClr val="8C52FF"/>
                </a:solidFill>
                <a:latin typeface="Canva Sans Bold"/>
              </a:rPr>
              <a:t>16617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927617" y="443062"/>
            <a:ext cx="3316538" cy="325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93"/>
              </a:lnSpc>
            </a:pPr>
            <a:r>
              <a:rPr lang="en-US" sz="1923">
                <a:solidFill>
                  <a:srgbClr val="000000"/>
                </a:solidFill>
                <a:latin typeface="Open Sans Light Italics"/>
              </a:rPr>
              <a:t>Lavoratori informati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927617" y="3243286"/>
            <a:ext cx="5333993" cy="325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93"/>
              </a:lnSpc>
            </a:pPr>
            <a:r>
              <a:rPr lang="en-US" sz="1923">
                <a:solidFill>
                  <a:srgbClr val="000000"/>
                </a:solidFill>
                <a:latin typeface="Open Sans Light Italics"/>
              </a:rPr>
              <a:t>Nazionalità lavoratori informati (top 20)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653191" y="1607251"/>
            <a:ext cx="632318" cy="408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2"/>
              </a:lnSpc>
            </a:pPr>
            <a:r>
              <a:rPr lang="en-US" sz="2437">
                <a:solidFill>
                  <a:srgbClr val="FFFFFF"/>
                </a:solidFill>
                <a:latin typeface="Open Sans Light Bold"/>
              </a:rPr>
              <a:t>93%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831980" y="1628630"/>
            <a:ext cx="698496" cy="408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2"/>
              </a:lnSpc>
            </a:pPr>
            <a:r>
              <a:rPr lang="en-US" sz="2437">
                <a:solidFill>
                  <a:srgbClr val="FFFFFF"/>
                </a:solidFill>
                <a:latin typeface="Open Sans Light Bold"/>
              </a:rPr>
              <a:t>7%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8304341" y="452587"/>
            <a:ext cx="3164331" cy="306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9"/>
              </a:lnSpc>
            </a:pPr>
            <a:r>
              <a:rPr lang="en-US" sz="1835">
                <a:solidFill>
                  <a:srgbClr val="000000"/>
                </a:solidFill>
                <a:latin typeface="Open Sans Light Italics"/>
              </a:rPr>
              <a:t>Genere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8330612" y="3252811"/>
            <a:ext cx="178032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Open Sans Light Italics"/>
              </a:rPr>
              <a:t>Status giuridico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721393" y="4839027"/>
            <a:ext cx="1373056" cy="230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73"/>
              </a:lnSpc>
            </a:pPr>
            <a:r>
              <a:rPr lang="en-US" sz="1409">
                <a:solidFill>
                  <a:srgbClr val="8C52FF"/>
                </a:solidFill>
                <a:latin typeface="Open Sans Light Bold"/>
              </a:rPr>
              <a:t>irregolare - 9%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8739741" y="5106016"/>
            <a:ext cx="1336361" cy="230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73"/>
              </a:lnSpc>
            </a:pPr>
            <a:r>
              <a:rPr lang="en-US" sz="1409">
                <a:solidFill>
                  <a:srgbClr val="494F56"/>
                </a:solidFill>
                <a:latin typeface="Open Sans Light Bold"/>
              </a:rPr>
              <a:t>regolare - 91%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330612" y="6718397"/>
            <a:ext cx="2480268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Open Sans Light Italics"/>
              </a:rPr>
              <a:t>Situazione lavorativa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8907604" y="8447784"/>
            <a:ext cx="1621348" cy="483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73"/>
              </a:lnSpc>
            </a:pPr>
            <a:r>
              <a:rPr lang="en-US" sz="1409">
                <a:solidFill>
                  <a:srgbClr val="8C52FF"/>
                </a:solidFill>
                <a:latin typeface="Open Sans Light Bold"/>
              </a:rPr>
              <a:t>senza</a:t>
            </a:r>
          </a:p>
          <a:p>
            <a:pPr algn="just">
              <a:lnSpc>
                <a:spcPts val="1973"/>
              </a:lnSpc>
            </a:pPr>
            <a:r>
              <a:rPr lang="en-US" sz="1409">
                <a:solidFill>
                  <a:srgbClr val="8C52FF"/>
                </a:solidFill>
                <a:latin typeface="Open Sans Light Bold"/>
              </a:rPr>
              <a:t>contratto - 12%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8874061" y="7983046"/>
            <a:ext cx="1473967" cy="483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73"/>
              </a:lnSpc>
            </a:pPr>
            <a:r>
              <a:rPr lang="en-US" sz="1409">
                <a:solidFill>
                  <a:srgbClr val="494F56"/>
                </a:solidFill>
                <a:latin typeface="Open Sans Light Bold"/>
              </a:rPr>
              <a:t>con </a:t>
            </a:r>
          </a:p>
          <a:p>
            <a:pPr algn="l">
              <a:lnSpc>
                <a:spcPts val="1973"/>
              </a:lnSpc>
            </a:pPr>
            <a:r>
              <a:rPr lang="en-US" sz="1409">
                <a:solidFill>
                  <a:srgbClr val="494F56"/>
                </a:solidFill>
                <a:latin typeface="Open Sans Light Bold"/>
              </a:rPr>
              <a:t>contratto - 88%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1667879" y="9932500"/>
            <a:ext cx="4756620" cy="230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3"/>
              </a:lnSpc>
            </a:pPr>
            <a:r>
              <a:rPr lang="en-US" sz="1423">
                <a:solidFill>
                  <a:srgbClr val="000000"/>
                </a:solidFill>
                <a:latin typeface="Open Sans Light Italics"/>
              </a:rPr>
              <a:t>*Dati da maggio 2020 a maggio 2023</a:t>
            </a:r>
          </a:p>
        </p:txBody>
      </p:sp>
      <p:pic>
        <p:nvPicPr>
          <p:cNvPr id="82" name="Picture 81" descr="A map with blue dots&#10;&#10;Description automatically generated with medium confidence">
            <a:extLst>
              <a:ext uri="{FF2B5EF4-FFF2-40B4-BE49-F238E27FC236}">
                <a16:creationId xmlns:a16="http://schemas.microsoft.com/office/drawing/2014/main" id="{B174BCA6-E0F3-0549-D175-1FB9375D2F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084" y="759164"/>
            <a:ext cx="7489487" cy="91081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418"/>
    </mc:Choice>
    <mc:Fallback xmlns="">
      <p:transition spd="slow" advTm="19341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473173" cy="10287000"/>
            <a:chOff x="0" y="0"/>
            <a:chExt cx="506281" cy="35352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6281" cy="3535299"/>
            </a:xfrm>
            <a:custGeom>
              <a:avLst/>
              <a:gdLst/>
              <a:ahLst/>
              <a:cxnLst/>
              <a:rect l="l" t="t" r="r" b="b"/>
              <a:pathLst>
                <a:path w="506281" h="3535299">
                  <a:moveTo>
                    <a:pt x="0" y="0"/>
                  </a:moveTo>
                  <a:lnTo>
                    <a:pt x="506281" y="0"/>
                  </a:lnTo>
                  <a:lnTo>
                    <a:pt x="506281" y="3535299"/>
                  </a:lnTo>
                  <a:lnTo>
                    <a:pt x="0" y="3535299"/>
                  </a:lnTo>
                  <a:close/>
                </a:path>
              </a:pathLst>
            </a:custGeom>
            <a:solidFill>
              <a:srgbClr val="0033A0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94304" y="9571663"/>
            <a:ext cx="1179789" cy="591369"/>
          </a:xfrm>
          <a:custGeom>
            <a:avLst/>
            <a:gdLst/>
            <a:ahLst/>
            <a:cxnLst/>
            <a:rect l="l" t="t" r="r" b="b"/>
            <a:pathLst>
              <a:path w="1179789" h="591369">
                <a:moveTo>
                  <a:pt x="0" y="0"/>
                </a:moveTo>
                <a:lnTo>
                  <a:pt x="1179788" y="0"/>
                </a:lnTo>
                <a:lnTo>
                  <a:pt x="1179788" y="591370"/>
                </a:lnTo>
                <a:lnTo>
                  <a:pt x="0" y="5913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 rot="-5400000">
            <a:off x="-3283634" y="4865780"/>
            <a:ext cx="7773740" cy="555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0"/>
              </a:lnSpc>
            </a:pPr>
            <a:r>
              <a:rPr lang="en-US" sz="3257" b="1">
                <a:solidFill>
                  <a:srgbClr val="FFFFFF"/>
                </a:solidFill>
                <a:latin typeface="Raleway" pitchFamily="2" charset="0"/>
              </a:rPr>
              <a:t>I PRINCIPALI RISULTATI AD OGGI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952488" y="6770633"/>
            <a:ext cx="5177584" cy="2505574"/>
            <a:chOff x="0" y="0"/>
            <a:chExt cx="6903446" cy="3340765"/>
          </a:xfrm>
        </p:grpSpPr>
        <p:sp>
          <p:nvSpPr>
            <p:cNvPr id="7" name="TextBox 7"/>
            <p:cNvSpPr txBox="1"/>
            <p:nvPr/>
          </p:nvSpPr>
          <p:spPr>
            <a:xfrm>
              <a:off x="4266089" y="659403"/>
              <a:ext cx="2637357" cy="6828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94"/>
                </a:lnSpc>
              </a:pPr>
              <a:r>
                <a:rPr lang="en-US" sz="1495">
                  <a:solidFill>
                    <a:srgbClr val="000000"/>
                  </a:solidFill>
                  <a:latin typeface="Open Sans Light Bold"/>
                </a:rPr>
                <a:t>Ispezione/Task Force</a:t>
              </a:r>
            </a:p>
            <a:p>
              <a:pPr algn="ctr">
                <a:lnSpc>
                  <a:spcPts val="2094"/>
                </a:lnSpc>
              </a:pPr>
              <a:r>
                <a:rPr lang="en-US" sz="1495">
                  <a:solidFill>
                    <a:srgbClr val="000000"/>
                  </a:solidFill>
                  <a:latin typeface="Open Sans Light Bold"/>
                </a:rPr>
                <a:t>39.2%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9320" y="2657948"/>
              <a:ext cx="1782463" cy="6828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94"/>
                </a:lnSpc>
              </a:pPr>
              <a:r>
                <a:rPr lang="en-US" sz="1495">
                  <a:solidFill>
                    <a:srgbClr val="000000"/>
                  </a:solidFill>
                  <a:latin typeface="Open Sans Light Bold"/>
                </a:rPr>
                <a:t>Outreach OIM</a:t>
              </a:r>
            </a:p>
            <a:p>
              <a:pPr algn="ctr">
                <a:lnSpc>
                  <a:spcPts val="2094"/>
                </a:lnSpc>
              </a:pPr>
              <a:r>
                <a:rPr lang="en-US" sz="1495">
                  <a:solidFill>
                    <a:srgbClr val="000000"/>
                  </a:solidFill>
                  <a:latin typeface="Open Sans Light Bold"/>
                </a:rPr>
                <a:t>37.7%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604633" cy="6828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94"/>
                </a:lnSpc>
              </a:pPr>
              <a:r>
                <a:rPr lang="en-US" sz="1495">
                  <a:solidFill>
                    <a:srgbClr val="000000"/>
                  </a:solidFill>
                  <a:latin typeface="Open Sans Light Bold"/>
                </a:rPr>
                <a:t>Supporto ITL</a:t>
              </a:r>
            </a:p>
            <a:p>
              <a:pPr algn="ctr">
                <a:lnSpc>
                  <a:spcPts val="2094"/>
                </a:lnSpc>
              </a:pPr>
              <a:r>
                <a:rPr lang="en-US" sz="1495">
                  <a:solidFill>
                    <a:srgbClr val="000000"/>
                  </a:solidFill>
                  <a:latin typeface="Open Sans Light Bold"/>
                </a:rPr>
                <a:t>23.1%</a:t>
              </a:r>
            </a:p>
          </p:txBody>
        </p: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580286" y="441232"/>
              <a:ext cx="2247917" cy="2247917"/>
              <a:chOff x="0" y="0"/>
              <a:chExt cx="2540000" cy="254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270000" y="0"/>
                <a:ext cx="1377869" cy="2298228"/>
              </a:xfrm>
              <a:custGeom>
                <a:avLst/>
                <a:gdLst/>
                <a:ahLst/>
                <a:cxnLst/>
                <a:rect l="l" t="t" r="r" b="b"/>
                <a:pathLst>
                  <a:path w="1377869" h="2298228">
                    <a:moveTo>
                      <a:pt x="0" y="0"/>
                    </a:moveTo>
                    <a:cubicBezTo>
                      <a:pt x="550441" y="0"/>
                      <a:pt x="1038223" y="354588"/>
                      <a:pt x="1208046" y="878177"/>
                    </a:cubicBezTo>
                    <a:cubicBezTo>
                      <a:pt x="1377869" y="1401765"/>
                      <a:pt x="1191071" y="1975150"/>
                      <a:pt x="745418" y="2298228"/>
                    </a:cubicBezTo>
                    <a:lnTo>
                      <a:pt x="0" y="1270000"/>
                    </a:lnTo>
                    <a:close/>
                  </a:path>
                </a:pathLst>
              </a:custGeom>
              <a:solidFill>
                <a:srgbClr val="007F94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-70441" y="1057242"/>
                <a:ext cx="2136318" cy="1575078"/>
              </a:xfrm>
              <a:custGeom>
                <a:avLst/>
                <a:gdLst/>
                <a:ahLst/>
                <a:cxnLst/>
                <a:rect l="l" t="t" r="r" b="b"/>
                <a:pathLst>
                  <a:path w="2136318" h="1575078">
                    <a:moveTo>
                      <a:pt x="2136318" y="1202445"/>
                    </a:moveTo>
                    <a:cubicBezTo>
                      <a:pt x="1725158" y="1533087"/>
                      <a:pt x="1152391" y="1575077"/>
                      <a:pt x="697407" y="1307933"/>
                    </a:cubicBezTo>
                    <a:cubicBezTo>
                      <a:pt x="242423" y="1040788"/>
                      <a:pt x="0" y="520157"/>
                      <a:pt x="88389" y="0"/>
                    </a:cubicBezTo>
                    <a:lnTo>
                      <a:pt x="1340441" y="212758"/>
                    </a:lnTo>
                    <a:close/>
                  </a:path>
                </a:pathLst>
              </a:custGeom>
              <a:solidFill>
                <a:srgbClr val="005682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8879" y="0"/>
                <a:ext cx="1261121" cy="1270000"/>
              </a:xfrm>
              <a:custGeom>
                <a:avLst/>
                <a:gdLst/>
                <a:ahLst/>
                <a:cxnLst/>
                <a:rect l="l" t="t" r="r" b="b"/>
                <a:pathLst>
                  <a:path w="1261121" h="1270000">
                    <a:moveTo>
                      <a:pt x="0" y="1120084"/>
                    </a:moveTo>
                    <a:cubicBezTo>
                      <a:pt x="75946" y="481218"/>
                      <a:pt x="617630" y="64"/>
                      <a:pt x="1260994" y="0"/>
                    </a:cubicBezTo>
                    <a:lnTo>
                      <a:pt x="1261121" y="1270000"/>
                    </a:lnTo>
                    <a:close/>
                  </a:path>
                </a:pathLst>
              </a:custGeom>
              <a:solidFill>
                <a:srgbClr val="002F65"/>
              </a:solidFill>
            </p:spPr>
          </p:sp>
        </p:grpSp>
      </p:grpSp>
      <p:grpSp>
        <p:nvGrpSpPr>
          <p:cNvPr id="14" name="Group 14"/>
          <p:cNvGrpSpPr/>
          <p:nvPr/>
        </p:nvGrpSpPr>
        <p:grpSpPr>
          <a:xfrm>
            <a:off x="7238445" y="6621564"/>
            <a:ext cx="4550443" cy="3366687"/>
            <a:chOff x="0" y="0"/>
            <a:chExt cx="6067257" cy="4488916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864505" y="0"/>
              <a:ext cx="3015837" cy="4118300"/>
              <a:chOff x="0" y="0"/>
              <a:chExt cx="26611403" cy="36339414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-6350" y="0"/>
                <a:ext cx="26624102" cy="36339413"/>
              </a:xfrm>
              <a:custGeom>
                <a:avLst/>
                <a:gdLst/>
                <a:ahLst/>
                <a:cxnLst/>
                <a:rect l="l" t="t" r="r" b="b"/>
                <a:pathLst>
                  <a:path w="26624102" h="36339413">
                    <a:moveTo>
                      <a:pt x="0" y="0"/>
                    </a:moveTo>
                    <a:lnTo>
                      <a:pt x="12700" y="0"/>
                    </a:lnTo>
                    <a:lnTo>
                      <a:pt x="12700" y="36339413"/>
                    </a:lnTo>
                    <a:lnTo>
                      <a:pt x="0" y="36339413"/>
                    </a:lnTo>
                    <a:close/>
                    <a:moveTo>
                      <a:pt x="8870468" y="0"/>
                    </a:moveTo>
                    <a:lnTo>
                      <a:pt x="8883168" y="0"/>
                    </a:lnTo>
                    <a:lnTo>
                      <a:pt x="8883168" y="36339413"/>
                    </a:lnTo>
                    <a:lnTo>
                      <a:pt x="8870468" y="36339413"/>
                    </a:lnTo>
                    <a:close/>
                    <a:moveTo>
                      <a:pt x="17740936" y="0"/>
                    </a:moveTo>
                    <a:lnTo>
                      <a:pt x="17753636" y="0"/>
                    </a:lnTo>
                    <a:lnTo>
                      <a:pt x="17753636" y="36339413"/>
                    </a:lnTo>
                    <a:lnTo>
                      <a:pt x="17740936" y="36339413"/>
                    </a:lnTo>
                    <a:close/>
                    <a:moveTo>
                      <a:pt x="26611402" y="0"/>
                    </a:moveTo>
                    <a:lnTo>
                      <a:pt x="26624102" y="0"/>
                    </a:lnTo>
                    <a:lnTo>
                      <a:pt x="26624102" y="36339413"/>
                    </a:lnTo>
                    <a:lnTo>
                      <a:pt x="26611402" y="36339413"/>
                    </a:lnTo>
                    <a:close/>
                  </a:path>
                </a:pathLst>
              </a:custGeom>
              <a:solidFill>
                <a:srgbClr val="000000">
                  <a:alpha val="24706"/>
                </a:srgbClr>
              </a:solidFill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2802201" y="4189349"/>
              <a:ext cx="124610" cy="2995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4"/>
                </a:lnSpc>
              </a:pPr>
              <a:r>
                <a:rPr lang="en-US" sz="1289">
                  <a:solidFill>
                    <a:srgbClr val="000000"/>
                  </a:solidFill>
                  <a:latin typeface="Open Sans Light Bold"/>
                </a:rPr>
                <a:t>0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682870" y="4189349"/>
              <a:ext cx="373829" cy="2995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4"/>
                </a:lnSpc>
              </a:pPr>
              <a:r>
                <a:rPr lang="en-US" sz="1289">
                  <a:solidFill>
                    <a:srgbClr val="000000"/>
                  </a:solidFill>
                  <a:latin typeface="Open Sans Light Bold"/>
                </a:rPr>
                <a:t>200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688149" y="4189349"/>
              <a:ext cx="373829" cy="2995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4"/>
                </a:lnSpc>
              </a:pPr>
              <a:r>
                <a:rPr lang="en-US" sz="1289">
                  <a:solidFill>
                    <a:srgbClr val="000000"/>
                  </a:solidFill>
                  <a:latin typeface="Open Sans Light Bold"/>
                </a:rPr>
                <a:t>400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693428" y="4189349"/>
              <a:ext cx="373829" cy="2995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4"/>
                </a:lnSpc>
              </a:pPr>
              <a:r>
                <a:rPr lang="en-US" sz="1289">
                  <a:solidFill>
                    <a:srgbClr val="000000"/>
                  </a:solidFill>
                  <a:latin typeface="Open Sans Light Bold"/>
                </a:rPr>
                <a:t>600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212109"/>
              <a:ext cx="2755357" cy="2995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804"/>
                </a:lnSpc>
              </a:pPr>
              <a:r>
                <a:rPr lang="en-US" sz="1289">
                  <a:solidFill>
                    <a:srgbClr val="000000"/>
                  </a:solidFill>
                  <a:latin typeface="Open Sans Light Bold"/>
                </a:rPr>
                <a:t>Agricoltura/Allevamento 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89310" y="1051213"/>
              <a:ext cx="2566048" cy="2995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804"/>
                </a:lnSpc>
              </a:pPr>
              <a:r>
                <a:rPr lang="en-US" sz="1289">
                  <a:solidFill>
                    <a:srgbClr val="000000"/>
                  </a:solidFill>
                  <a:latin typeface="Open Sans Light Bold"/>
                </a:rPr>
                <a:t>Attività manifatturiere 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02352" y="1890317"/>
              <a:ext cx="2253005" cy="2995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804"/>
                </a:lnSpc>
              </a:pPr>
              <a:r>
                <a:rPr lang="en-US" sz="1289">
                  <a:solidFill>
                    <a:srgbClr val="000000"/>
                  </a:solidFill>
                  <a:latin typeface="Open Sans Light Bold"/>
                </a:rPr>
                <a:t>Industrie alimentari 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337806" y="2729420"/>
              <a:ext cx="1417551" cy="2995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804"/>
                </a:lnSpc>
              </a:pPr>
              <a:r>
                <a:rPr lang="en-US" sz="1289">
                  <a:solidFill>
                    <a:srgbClr val="000000"/>
                  </a:solidFill>
                  <a:latin typeface="Open Sans Light Bold"/>
                </a:rPr>
                <a:t>Ristorazione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194553" y="3568524"/>
              <a:ext cx="1560804" cy="2995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804"/>
                </a:lnSpc>
              </a:pPr>
              <a:r>
                <a:rPr lang="en-US" sz="1289">
                  <a:solidFill>
                    <a:srgbClr val="000000"/>
                  </a:solidFill>
                  <a:latin typeface="Open Sans Light Bold"/>
                </a:rPr>
                <a:t>Volantinaggio </a:t>
              </a:r>
            </a:p>
          </p:txBody>
        </p: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2864505" y="0"/>
              <a:ext cx="2694867" cy="4118300"/>
              <a:chOff x="0" y="0"/>
              <a:chExt cx="23779203" cy="3633941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23779203" cy="6722792"/>
              </a:xfrm>
              <a:custGeom>
                <a:avLst/>
                <a:gdLst/>
                <a:ahLst/>
                <a:cxnLst/>
                <a:rect l="l" t="t" r="r" b="b"/>
                <a:pathLst>
                  <a:path w="23779203" h="6722792">
                    <a:moveTo>
                      <a:pt x="0" y="0"/>
                    </a:moveTo>
                    <a:lnTo>
                      <a:pt x="23241380" y="0"/>
                    </a:lnTo>
                    <a:lnTo>
                      <a:pt x="23241380" y="0"/>
                    </a:lnTo>
                    <a:cubicBezTo>
                      <a:pt x="23538411" y="0"/>
                      <a:pt x="23779203" y="240792"/>
                      <a:pt x="23779203" y="537823"/>
                    </a:cubicBezTo>
                    <a:lnTo>
                      <a:pt x="23779203" y="6184968"/>
                    </a:lnTo>
                    <a:cubicBezTo>
                      <a:pt x="23779203" y="6327608"/>
                      <a:pt x="23722540" y="6464405"/>
                      <a:pt x="23621678" y="6565267"/>
                    </a:cubicBezTo>
                    <a:cubicBezTo>
                      <a:pt x="23520817" y="6666129"/>
                      <a:pt x="23384019" y="6722792"/>
                      <a:pt x="23241380" y="6722792"/>
                    </a:cubicBezTo>
                    <a:lnTo>
                      <a:pt x="0" y="672279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0" y="7404156"/>
                <a:ext cx="2002205" cy="6722791"/>
              </a:xfrm>
              <a:custGeom>
                <a:avLst/>
                <a:gdLst/>
                <a:ahLst/>
                <a:cxnLst/>
                <a:rect l="l" t="t" r="r" b="b"/>
                <a:pathLst>
                  <a:path w="2002205" h="6722791">
                    <a:moveTo>
                      <a:pt x="0" y="0"/>
                    </a:moveTo>
                    <a:lnTo>
                      <a:pt x="1464382" y="0"/>
                    </a:lnTo>
                    <a:cubicBezTo>
                      <a:pt x="1761413" y="0"/>
                      <a:pt x="2002205" y="240791"/>
                      <a:pt x="2002205" y="537823"/>
                    </a:cubicBezTo>
                    <a:lnTo>
                      <a:pt x="2002205" y="6184968"/>
                    </a:lnTo>
                    <a:cubicBezTo>
                      <a:pt x="2002205" y="6482000"/>
                      <a:pt x="1761413" y="6722791"/>
                      <a:pt x="1464382" y="6722791"/>
                    </a:cubicBezTo>
                    <a:lnTo>
                      <a:pt x="0" y="6722791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0" y="14808312"/>
                <a:ext cx="1425625" cy="6722791"/>
              </a:xfrm>
              <a:custGeom>
                <a:avLst/>
                <a:gdLst/>
                <a:ahLst/>
                <a:cxnLst/>
                <a:rect l="l" t="t" r="r" b="b"/>
                <a:pathLst>
                  <a:path w="1425625" h="6722791">
                    <a:moveTo>
                      <a:pt x="0" y="0"/>
                    </a:moveTo>
                    <a:lnTo>
                      <a:pt x="887801" y="0"/>
                    </a:lnTo>
                    <a:cubicBezTo>
                      <a:pt x="1184833" y="0"/>
                      <a:pt x="1425625" y="240791"/>
                      <a:pt x="1425625" y="537823"/>
                    </a:cubicBezTo>
                    <a:lnTo>
                      <a:pt x="1425625" y="6184968"/>
                    </a:lnTo>
                    <a:cubicBezTo>
                      <a:pt x="1425625" y="6481999"/>
                      <a:pt x="1184833" y="6722791"/>
                      <a:pt x="887801" y="6722791"/>
                    </a:cubicBezTo>
                    <a:lnTo>
                      <a:pt x="0" y="6722791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0" y="22212467"/>
                <a:ext cx="760340" cy="6722790"/>
              </a:xfrm>
              <a:custGeom>
                <a:avLst/>
                <a:gdLst/>
                <a:ahLst/>
                <a:cxnLst/>
                <a:rect l="l" t="t" r="r" b="b"/>
                <a:pathLst>
                  <a:path w="760340" h="6722790">
                    <a:moveTo>
                      <a:pt x="0" y="0"/>
                    </a:moveTo>
                    <a:lnTo>
                      <a:pt x="222516" y="0"/>
                    </a:lnTo>
                    <a:cubicBezTo>
                      <a:pt x="519548" y="0"/>
                      <a:pt x="760340" y="240792"/>
                      <a:pt x="760340" y="537823"/>
                    </a:cubicBezTo>
                    <a:lnTo>
                      <a:pt x="760340" y="6184969"/>
                    </a:lnTo>
                    <a:cubicBezTo>
                      <a:pt x="760339" y="6481999"/>
                      <a:pt x="519547" y="6722790"/>
                      <a:pt x="222516" y="6722790"/>
                    </a:cubicBezTo>
                    <a:lnTo>
                      <a:pt x="0" y="6722790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0" y="29616623"/>
                <a:ext cx="494226" cy="6722790"/>
              </a:xfrm>
              <a:custGeom>
                <a:avLst/>
                <a:gdLst/>
                <a:ahLst/>
                <a:cxnLst/>
                <a:rect l="l" t="t" r="r" b="b"/>
                <a:pathLst>
                  <a:path w="494226" h="672279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ubicBezTo>
                      <a:pt x="272953" y="0"/>
                      <a:pt x="494225" y="221270"/>
                      <a:pt x="494226" y="494224"/>
                    </a:cubicBezTo>
                    <a:lnTo>
                      <a:pt x="494226" y="6228566"/>
                    </a:lnTo>
                    <a:cubicBezTo>
                      <a:pt x="494225" y="6501520"/>
                      <a:pt x="272953" y="6722790"/>
                      <a:pt x="0" y="6722790"/>
                    </a:cubicBezTo>
                    <a:lnTo>
                      <a:pt x="0" y="6722790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</p:grpSp>
      </p:grpSp>
      <p:sp>
        <p:nvSpPr>
          <p:cNvPr id="32" name="TextBox 32"/>
          <p:cNvSpPr txBox="1"/>
          <p:nvPr/>
        </p:nvSpPr>
        <p:spPr>
          <a:xfrm>
            <a:off x="1803024" y="538674"/>
            <a:ext cx="3474651" cy="235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87"/>
              </a:lnSpc>
            </a:pPr>
            <a:r>
              <a:rPr lang="en-US" sz="13848">
                <a:solidFill>
                  <a:srgbClr val="00A79D"/>
                </a:solidFill>
                <a:latin typeface="Canva Sans Bold"/>
              </a:rPr>
              <a:t>780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927617" y="443062"/>
            <a:ext cx="3316538" cy="325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93"/>
              </a:lnSpc>
            </a:pPr>
            <a:r>
              <a:rPr lang="en-US" sz="1923">
                <a:solidFill>
                  <a:srgbClr val="000000"/>
                </a:solidFill>
                <a:latin typeface="Open Sans Light Italics"/>
              </a:rPr>
              <a:t>Persone supportate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817944" y="5968563"/>
            <a:ext cx="2532962" cy="330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93"/>
              </a:lnSpc>
              <a:spcBef>
                <a:spcPct val="0"/>
              </a:spcBef>
            </a:pPr>
            <a:r>
              <a:rPr lang="en-US" sz="1923" u="none">
                <a:solidFill>
                  <a:srgbClr val="000000"/>
                </a:solidFill>
                <a:latin typeface="Open Sans Light Italics"/>
              </a:rPr>
              <a:t>Origine dell'emersione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623420" y="5968563"/>
            <a:ext cx="3165465" cy="329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93"/>
              </a:lnSpc>
            </a:pPr>
            <a:r>
              <a:rPr lang="en-US" sz="1923">
                <a:solidFill>
                  <a:srgbClr val="000000"/>
                </a:solidFill>
                <a:latin typeface="Open Sans Light Italics"/>
              </a:rPr>
              <a:t>Settore di intervento (top 5)</a:t>
            </a:r>
          </a:p>
        </p:txBody>
      </p:sp>
      <p:sp>
        <p:nvSpPr>
          <p:cNvPr id="36" name="Freeform 36"/>
          <p:cNvSpPr/>
          <p:nvPr/>
        </p:nvSpPr>
        <p:spPr>
          <a:xfrm>
            <a:off x="2288696" y="3546486"/>
            <a:ext cx="741582" cy="1794150"/>
          </a:xfrm>
          <a:custGeom>
            <a:avLst/>
            <a:gdLst/>
            <a:ahLst/>
            <a:cxnLst/>
            <a:rect l="l" t="t" r="r" b="b"/>
            <a:pathLst>
              <a:path w="741582" h="1794150">
                <a:moveTo>
                  <a:pt x="0" y="0"/>
                </a:moveTo>
                <a:lnTo>
                  <a:pt x="741582" y="0"/>
                </a:lnTo>
                <a:lnTo>
                  <a:pt x="741582" y="1794150"/>
                </a:lnTo>
                <a:lnTo>
                  <a:pt x="0" y="17941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3488307" y="3546486"/>
            <a:ext cx="815740" cy="1794150"/>
          </a:xfrm>
          <a:custGeom>
            <a:avLst/>
            <a:gdLst/>
            <a:ahLst/>
            <a:cxnLst/>
            <a:rect l="l" t="t" r="r" b="b"/>
            <a:pathLst>
              <a:path w="815740" h="1794150">
                <a:moveTo>
                  <a:pt x="0" y="0"/>
                </a:moveTo>
                <a:lnTo>
                  <a:pt x="815740" y="0"/>
                </a:lnTo>
                <a:lnTo>
                  <a:pt x="815740" y="1794150"/>
                </a:lnTo>
                <a:lnTo>
                  <a:pt x="0" y="17941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1994101" y="4139529"/>
            <a:ext cx="2482344" cy="424584"/>
            <a:chOff x="0" y="0"/>
            <a:chExt cx="1134027" cy="19396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134027" cy="193966"/>
            </a:xfrm>
            <a:custGeom>
              <a:avLst/>
              <a:gdLst/>
              <a:ahLst/>
              <a:cxnLst/>
              <a:rect l="l" t="t" r="r" b="b"/>
              <a:pathLst>
                <a:path w="1134027" h="193966">
                  <a:moveTo>
                    <a:pt x="0" y="0"/>
                  </a:moveTo>
                  <a:lnTo>
                    <a:pt x="1134027" y="0"/>
                  </a:lnTo>
                  <a:lnTo>
                    <a:pt x="1134027" y="193966"/>
                  </a:lnTo>
                  <a:lnTo>
                    <a:pt x="0" y="193966"/>
                  </a:lnTo>
                  <a:close/>
                </a:path>
              </a:pathLst>
            </a:custGeom>
            <a:solidFill>
              <a:srgbClr val="00A79D"/>
            </a:solidFill>
          </p:spPr>
        </p:sp>
      </p:grpSp>
      <p:sp>
        <p:nvSpPr>
          <p:cNvPr id="40" name="TextBox 40"/>
          <p:cNvSpPr txBox="1"/>
          <p:nvPr/>
        </p:nvSpPr>
        <p:spPr>
          <a:xfrm>
            <a:off x="2359731" y="4091903"/>
            <a:ext cx="748880" cy="430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76"/>
              </a:lnSpc>
            </a:pPr>
            <a:r>
              <a:rPr lang="en-US" sz="2554">
                <a:solidFill>
                  <a:srgbClr val="FFFFFF"/>
                </a:solidFill>
                <a:latin typeface="Open Sans Light Bold"/>
              </a:rPr>
              <a:t>96%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666837" y="4114311"/>
            <a:ext cx="516864" cy="430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76"/>
              </a:lnSpc>
            </a:pPr>
            <a:r>
              <a:rPr lang="en-US" sz="2554">
                <a:solidFill>
                  <a:srgbClr val="FFFFFF"/>
                </a:solidFill>
                <a:latin typeface="Open Sans Light Bold"/>
              </a:rPr>
              <a:t>4%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994101" y="2881241"/>
            <a:ext cx="3316538" cy="329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93"/>
              </a:lnSpc>
            </a:pPr>
            <a:r>
              <a:rPr lang="en-US" sz="1923">
                <a:solidFill>
                  <a:srgbClr val="000000"/>
                </a:solidFill>
                <a:latin typeface="Open Sans Light Italics"/>
              </a:rPr>
              <a:t>Genere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320866" y="470774"/>
            <a:ext cx="5187650" cy="315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93"/>
              </a:lnSpc>
            </a:pPr>
            <a:r>
              <a:rPr lang="en-US" sz="1923">
                <a:solidFill>
                  <a:srgbClr val="000000"/>
                </a:solidFill>
                <a:latin typeface="Open Sans Light Italics"/>
              </a:rPr>
              <a:t>Status </a:t>
            </a:r>
            <a:r>
              <a:rPr lang="en-US" sz="1923" err="1">
                <a:solidFill>
                  <a:srgbClr val="000000"/>
                </a:solidFill>
                <a:latin typeface="Open Sans Light Italics"/>
              </a:rPr>
              <a:t>guiridico</a:t>
            </a:r>
            <a:r>
              <a:rPr lang="en-US" sz="1923">
                <a:solidFill>
                  <a:srgbClr val="000000"/>
                </a:solidFill>
                <a:latin typeface="Open Sans Light Italics"/>
              </a:rPr>
              <a:t> al momento del primo incontro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6320866" y="1165163"/>
            <a:ext cx="5020493" cy="4346109"/>
            <a:chOff x="0" y="0"/>
            <a:chExt cx="6693991" cy="5794812"/>
          </a:xfrm>
        </p:grpSpPr>
        <p:sp>
          <p:nvSpPr>
            <p:cNvPr id="45" name="TextBox 45"/>
            <p:cNvSpPr txBox="1"/>
            <p:nvPr/>
          </p:nvSpPr>
          <p:spPr>
            <a:xfrm rot="-2700000">
              <a:off x="220515" y="4154574"/>
              <a:ext cx="660182" cy="2345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12"/>
                </a:lnSpc>
              </a:pPr>
              <a:r>
                <a:rPr lang="en-US" sz="1080">
                  <a:solidFill>
                    <a:srgbClr val="000000"/>
                  </a:solidFill>
                  <a:latin typeface="Open Sans Light Bold"/>
                </a:rPr>
                <a:t>No PDS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 rot="-2700000">
              <a:off x="625123" y="4223785"/>
              <a:ext cx="855940" cy="2345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12"/>
                </a:lnSpc>
              </a:pPr>
              <a:r>
                <a:rPr lang="en-US" sz="1080">
                  <a:solidFill>
                    <a:srgbClr val="000000"/>
                  </a:solidFill>
                  <a:latin typeface="Open Sans Light Bold"/>
                </a:rPr>
                <a:t>Altro PDS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 rot="-2700000">
              <a:off x="796907" y="4389435"/>
              <a:ext cx="1324470" cy="2345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12"/>
                </a:lnSpc>
              </a:pPr>
              <a:r>
                <a:rPr lang="en-US" sz="1080">
                  <a:solidFill>
                    <a:srgbClr val="000000"/>
                  </a:solidFill>
                  <a:latin typeface="Open Sans Light Bold"/>
                </a:rPr>
                <a:t>Richiesta Asilo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 rot="-2700000">
              <a:off x="1361953" y="4392191"/>
              <a:ext cx="1332264" cy="2345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12"/>
                </a:lnSpc>
              </a:pPr>
              <a:r>
                <a:rPr lang="en-US" sz="1080">
                  <a:solidFill>
                    <a:srgbClr val="000000"/>
                  </a:solidFill>
                  <a:latin typeface="Open Sans Light Bold"/>
                </a:rPr>
                <a:t>PDS per lavoro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 rot="-2700000">
              <a:off x="2250451" y="4260968"/>
              <a:ext cx="961110" cy="2345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12"/>
                </a:lnSpc>
              </a:pPr>
              <a:r>
                <a:rPr lang="en-US" sz="1080">
                  <a:solidFill>
                    <a:srgbClr val="000000"/>
                  </a:solidFill>
                  <a:latin typeface="Open Sans Light Bold"/>
                </a:rPr>
                <a:t>Emersione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 rot="-2700000">
              <a:off x="2844968" y="4251517"/>
              <a:ext cx="934378" cy="2345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12"/>
                </a:lnSpc>
              </a:pPr>
              <a:r>
                <a:rPr lang="en-US" sz="1080">
                  <a:solidFill>
                    <a:srgbClr val="000000"/>
                  </a:solidFill>
                  <a:latin typeface="Open Sans Light Bold"/>
                </a:rPr>
                <a:t>Titolare PI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 rot="-2700000">
              <a:off x="3915148" y="4045039"/>
              <a:ext cx="350371" cy="2345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12"/>
                </a:lnSpc>
              </a:pPr>
              <a:r>
                <a:rPr lang="en-US" sz="1080">
                  <a:solidFill>
                    <a:srgbClr val="000000"/>
                  </a:solidFill>
                  <a:latin typeface="Open Sans Light Bold"/>
                </a:rPr>
                <a:t>N/A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 rot="-2700000">
              <a:off x="3265929" y="4550760"/>
              <a:ext cx="1780765" cy="2345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12"/>
                </a:lnSpc>
              </a:pPr>
              <a:r>
                <a:rPr lang="en-US" sz="1080">
                  <a:solidFill>
                    <a:srgbClr val="000000"/>
                  </a:solidFill>
                  <a:latin typeface="Open Sans Light Bold"/>
                </a:rPr>
                <a:t>Protezione Speciale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 rot="-2700000">
              <a:off x="3938053" y="4509162"/>
              <a:ext cx="1663109" cy="2345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12"/>
                </a:lnSpc>
              </a:pPr>
              <a:r>
                <a:rPr lang="en-US" sz="1080">
                  <a:solidFill>
                    <a:srgbClr val="000000"/>
                  </a:solidFill>
                  <a:latin typeface="Open Sans Light Bold"/>
                </a:rPr>
                <a:t>PDS lungo periodo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 rot="-2700000">
              <a:off x="3909271" y="4757889"/>
              <a:ext cx="2366616" cy="2345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12"/>
                </a:lnSpc>
              </a:pPr>
              <a:r>
                <a:rPr lang="en-US" sz="1080">
                  <a:solidFill>
                    <a:srgbClr val="000000"/>
                  </a:solidFill>
                  <a:latin typeface="Open Sans Light Bold"/>
                </a:rPr>
                <a:t>Protezione Internazionale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 rot="-2700000">
              <a:off x="5680644" y="4260968"/>
              <a:ext cx="961110" cy="2345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12"/>
                </a:lnSpc>
              </a:pPr>
              <a:r>
                <a:rPr lang="en-US" sz="1080">
                  <a:solidFill>
                    <a:srgbClr val="000000"/>
                  </a:solidFill>
                  <a:latin typeface="Open Sans Light Bold"/>
                </a:rPr>
                <a:t>Emersione</a:t>
              </a:r>
            </a:p>
          </p:txBody>
        </p:sp>
        <p:grpSp>
          <p:nvGrpSpPr>
            <p:cNvPr id="56" name="Group 56"/>
            <p:cNvGrpSpPr>
              <a:grpSpLocks noChangeAspect="1"/>
            </p:cNvGrpSpPr>
            <p:nvPr/>
          </p:nvGrpSpPr>
          <p:grpSpPr>
            <a:xfrm>
              <a:off x="452118" y="107748"/>
              <a:ext cx="6241873" cy="3738236"/>
              <a:chOff x="0" y="0"/>
              <a:chExt cx="14780562" cy="8852027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-6350"/>
                <a:ext cx="14780561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4780561" h="12700">
                    <a:moveTo>
                      <a:pt x="0" y="0"/>
                    </a:moveTo>
                    <a:lnTo>
                      <a:pt x="14780561" y="0"/>
                    </a:lnTo>
                    <a:lnTo>
                      <a:pt x="14780561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>
                  <a:alpha val="24706"/>
                </a:srgbClr>
              </a:solidFill>
            </p:spPr>
          </p:sp>
          <p:sp>
            <p:nvSpPr>
              <p:cNvPr id="58" name="Freeform 58"/>
              <p:cNvSpPr/>
              <p:nvPr/>
            </p:nvSpPr>
            <p:spPr>
              <a:xfrm>
                <a:off x="0" y="2206657"/>
                <a:ext cx="14780561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4780561" h="12700">
                    <a:moveTo>
                      <a:pt x="0" y="0"/>
                    </a:moveTo>
                    <a:lnTo>
                      <a:pt x="14780561" y="0"/>
                    </a:lnTo>
                    <a:lnTo>
                      <a:pt x="14780561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>
                  <a:alpha val="24706"/>
                </a:srgbClr>
              </a:solidFill>
            </p:spPr>
          </p:sp>
          <p:sp>
            <p:nvSpPr>
              <p:cNvPr id="59" name="Freeform 59"/>
              <p:cNvSpPr/>
              <p:nvPr/>
            </p:nvSpPr>
            <p:spPr>
              <a:xfrm>
                <a:off x="0" y="4419664"/>
                <a:ext cx="14780561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4780561" h="12700">
                    <a:moveTo>
                      <a:pt x="0" y="0"/>
                    </a:moveTo>
                    <a:lnTo>
                      <a:pt x="14780561" y="0"/>
                    </a:lnTo>
                    <a:lnTo>
                      <a:pt x="14780561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>
                  <a:alpha val="24706"/>
                </a:srgbClr>
              </a:solidFill>
            </p:spPr>
          </p:sp>
          <p:sp>
            <p:nvSpPr>
              <p:cNvPr id="60" name="Freeform 60"/>
              <p:cNvSpPr/>
              <p:nvPr/>
            </p:nvSpPr>
            <p:spPr>
              <a:xfrm>
                <a:off x="0" y="6632670"/>
                <a:ext cx="14780561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4780561" h="12700">
                    <a:moveTo>
                      <a:pt x="0" y="0"/>
                    </a:moveTo>
                    <a:lnTo>
                      <a:pt x="14780561" y="0"/>
                    </a:lnTo>
                    <a:lnTo>
                      <a:pt x="14780561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>
                  <a:alpha val="24706"/>
                </a:srgbClr>
              </a:solidFill>
            </p:spPr>
          </p:sp>
          <p:sp>
            <p:nvSpPr>
              <p:cNvPr id="61" name="Freeform 61"/>
              <p:cNvSpPr/>
              <p:nvPr/>
            </p:nvSpPr>
            <p:spPr>
              <a:xfrm>
                <a:off x="0" y="8845677"/>
                <a:ext cx="14780561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4780561" h="12700">
                    <a:moveTo>
                      <a:pt x="0" y="0"/>
                    </a:moveTo>
                    <a:lnTo>
                      <a:pt x="14780561" y="0"/>
                    </a:lnTo>
                    <a:lnTo>
                      <a:pt x="14780561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>
                  <a:alpha val="60000"/>
                </a:srgbClr>
              </a:solidFill>
            </p:spPr>
          </p:sp>
        </p:grpSp>
        <p:sp>
          <p:nvSpPr>
            <p:cNvPr id="62" name="TextBox 62"/>
            <p:cNvSpPr txBox="1"/>
            <p:nvPr/>
          </p:nvSpPr>
          <p:spPr>
            <a:xfrm>
              <a:off x="0" y="-19050"/>
              <a:ext cx="360678" cy="2345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12"/>
                </a:lnSpc>
              </a:pPr>
              <a:r>
                <a:rPr lang="en-US" sz="1080">
                  <a:solidFill>
                    <a:srgbClr val="000000"/>
                  </a:solidFill>
                  <a:latin typeface="Open Sans Light Bold"/>
                </a:rPr>
                <a:t>200 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915509"/>
              <a:ext cx="360678" cy="2345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12"/>
                </a:lnSpc>
              </a:pPr>
              <a:r>
                <a:rPr lang="en-US" sz="1080">
                  <a:solidFill>
                    <a:srgbClr val="000000"/>
                  </a:solidFill>
                  <a:latin typeface="Open Sans Light Bold"/>
                </a:rPr>
                <a:t>150 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1850068"/>
              <a:ext cx="360678" cy="2345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12"/>
                </a:lnSpc>
              </a:pPr>
              <a:r>
                <a:rPr lang="en-US" sz="1080">
                  <a:solidFill>
                    <a:srgbClr val="000000"/>
                  </a:solidFill>
                  <a:latin typeface="Open Sans Light Bold"/>
                </a:rPr>
                <a:t>100 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104416" y="2784627"/>
              <a:ext cx="256263" cy="2345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12"/>
                </a:lnSpc>
              </a:pPr>
              <a:r>
                <a:rPr lang="en-US" sz="1080">
                  <a:solidFill>
                    <a:srgbClr val="000000"/>
                  </a:solidFill>
                  <a:latin typeface="Open Sans Light Bold"/>
                </a:rPr>
                <a:t>50 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208748" y="3719186"/>
              <a:ext cx="151931" cy="2345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12"/>
                </a:lnSpc>
              </a:pPr>
              <a:r>
                <a:rPr lang="en-US" sz="1080">
                  <a:solidFill>
                    <a:srgbClr val="000000"/>
                  </a:solidFill>
                  <a:latin typeface="Open Sans Light Bold"/>
                </a:rPr>
                <a:t>0 </a:t>
              </a:r>
            </a:p>
          </p:txBody>
        </p:sp>
        <p:grpSp>
          <p:nvGrpSpPr>
            <p:cNvPr id="67" name="Group 67"/>
            <p:cNvGrpSpPr>
              <a:grpSpLocks noChangeAspect="1"/>
            </p:cNvGrpSpPr>
            <p:nvPr/>
          </p:nvGrpSpPr>
          <p:grpSpPr>
            <a:xfrm>
              <a:off x="452118" y="366743"/>
              <a:ext cx="6241873" cy="3479241"/>
              <a:chOff x="0" y="613292"/>
              <a:chExt cx="14780562" cy="8238735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613292"/>
                <a:ext cx="1242911" cy="8238735"/>
              </a:xfrm>
              <a:custGeom>
                <a:avLst/>
                <a:gdLst/>
                <a:ahLst/>
                <a:cxnLst/>
                <a:rect l="l" t="t" r="r" b="b"/>
                <a:pathLst>
                  <a:path w="1242911" h="8238735">
                    <a:moveTo>
                      <a:pt x="0" y="8238735"/>
                    </a:moveTo>
                    <a:lnTo>
                      <a:pt x="0" y="99433"/>
                    </a:lnTo>
                    <a:lnTo>
                      <a:pt x="0" y="99433"/>
                    </a:lnTo>
                    <a:cubicBezTo>
                      <a:pt x="0" y="44518"/>
                      <a:pt x="44518" y="0"/>
                      <a:pt x="99433" y="0"/>
                    </a:cubicBezTo>
                    <a:lnTo>
                      <a:pt x="1143478" y="0"/>
                    </a:lnTo>
                    <a:cubicBezTo>
                      <a:pt x="1198393" y="0"/>
                      <a:pt x="1242911" y="44518"/>
                      <a:pt x="1242911" y="99433"/>
                    </a:cubicBezTo>
                    <a:lnTo>
                      <a:pt x="1242911" y="8238735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69" name="Freeform 69"/>
              <p:cNvSpPr/>
              <p:nvPr/>
            </p:nvSpPr>
            <p:spPr>
              <a:xfrm>
                <a:off x="1353765" y="746072"/>
                <a:ext cx="1242911" cy="8105955"/>
              </a:xfrm>
              <a:custGeom>
                <a:avLst/>
                <a:gdLst/>
                <a:ahLst/>
                <a:cxnLst/>
                <a:rect l="l" t="t" r="r" b="b"/>
                <a:pathLst>
                  <a:path w="1242911" h="8105955">
                    <a:moveTo>
                      <a:pt x="0" y="8105955"/>
                    </a:moveTo>
                    <a:lnTo>
                      <a:pt x="0" y="99433"/>
                    </a:lnTo>
                    <a:cubicBezTo>
                      <a:pt x="0" y="73062"/>
                      <a:pt x="10476" y="47771"/>
                      <a:pt x="29123" y="29124"/>
                    </a:cubicBezTo>
                    <a:cubicBezTo>
                      <a:pt x="47771" y="10476"/>
                      <a:pt x="73062" y="0"/>
                      <a:pt x="99433" y="0"/>
                    </a:cubicBezTo>
                    <a:lnTo>
                      <a:pt x="1143478" y="0"/>
                    </a:lnTo>
                    <a:cubicBezTo>
                      <a:pt x="1169849" y="0"/>
                      <a:pt x="1195140" y="10476"/>
                      <a:pt x="1213788" y="29124"/>
                    </a:cubicBezTo>
                    <a:cubicBezTo>
                      <a:pt x="1232435" y="47771"/>
                      <a:pt x="1242911" y="73062"/>
                      <a:pt x="1242911" y="99433"/>
                    </a:cubicBezTo>
                    <a:lnTo>
                      <a:pt x="1242911" y="8105955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70" name="Freeform 70"/>
              <p:cNvSpPr/>
              <p:nvPr/>
            </p:nvSpPr>
            <p:spPr>
              <a:xfrm>
                <a:off x="2707530" y="1808316"/>
                <a:ext cx="1242911" cy="7043712"/>
              </a:xfrm>
              <a:custGeom>
                <a:avLst/>
                <a:gdLst/>
                <a:ahLst/>
                <a:cxnLst/>
                <a:rect l="l" t="t" r="r" b="b"/>
                <a:pathLst>
                  <a:path w="1242911" h="7043712">
                    <a:moveTo>
                      <a:pt x="0" y="7043711"/>
                    </a:moveTo>
                    <a:lnTo>
                      <a:pt x="0" y="99432"/>
                    </a:lnTo>
                    <a:cubicBezTo>
                      <a:pt x="0" y="73061"/>
                      <a:pt x="10476" y="47770"/>
                      <a:pt x="29123" y="29123"/>
                    </a:cubicBezTo>
                    <a:cubicBezTo>
                      <a:pt x="47771" y="10476"/>
                      <a:pt x="73062" y="0"/>
                      <a:pt x="99433" y="0"/>
                    </a:cubicBezTo>
                    <a:lnTo>
                      <a:pt x="1143478" y="0"/>
                    </a:lnTo>
                    <a:cubicBezTo>
                      <a:pt x="1169849" y="0"/>
                      <a:pt x="1195140" y="10476"/>
                      <a:pt x="1213788" y="29123"/>
                    </a:cubicBezTo>
                    <a:cubicBezTo>
                      <a:pt x="1232435" y="47770"/>
                      <a:pt x="1242911" y="73061"/>
                      <a:pt x="1242911" y="99432"/>
                    </a:cubicBezTo>
                    <a:lnTo>
                      <a:pt x="1242911" y="7043711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71" name="Freeform 71"/>
              <p:cNvSpPr/>
              <p:nvPr/>
            </p:nvSpPr>
            <p:spPr>
              <a:xfrm>
                <a:off x="4061295" y="5747468"/>
                <a:ext cx="1242911" cy="3104559"/>
              </a:xfrm>
              <a:custGeom>
                <a:avLst/>
                <a:gdLst/>
                <a:ahLst/>
                <a:cxnLst/>
                <a:rect l="l" t="t" r="r" b="b"/>
                <a:pathLst>
                  <a:path w="1242911" h="3104559">
                    <a:moveTo>
                      <a:pt x="0" y="3104559"/>
                    </a:moveTo>
                    <a:lnTo>
                      <a:pt x="0" y="99432"/>
                    </a:lnTo>
                    <a:cubicBezTo>
                      <a:pt x="0" y="73061"/>
                      <a:pt x="10476" y="47770"/>
                      <a:pt x="29124" y="29123"/>
                    </a:cubicBezTo>
                    <a:cubicBezTo>
                      <a:pt x="47771" y="10476"/>
                      <a:pt x="73062" y="0"/>
                      <a:pt x="99433" y="0"/>
                    </a:cubicBezTo>
                    <a:lnTo>
                      <a:pt x="1143478" y="0"/>
                    </a:lnTo>
                    <a:cubicBezTo>
                      <a:pt x="1198394" y="0"/>
                      <a:pt x="1242911" y="44517"/>
                      <a:pt x="1242911" y="99432"/>
                    </a:cubicBezTo>
                    <a:lnTo>
                      <a:pt x="1242911" y="3104559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72" name="Freeform 72"/>
              <p:cNvSpPr/>
              <p:nvPr/>
            </p:nvSpPr>
            <p:spPr>
              <a:xfrm>
                <a:off x="5415060" y="6455630"/>
                <a:ext cx="1242911" cy="2396397"/>
              </a:xfrm>
              <a:custGeom>
                <a:avLst/>
                <a:gdLst/>
                <a:ahLst/>
                <a:cxnLst/>
                <a:rect l="l" t="t" r="r" b="b"/>
                <a:pathLst>
                  <a:path w="1242911" h="2396397">
                    <a:moveTo>
                      <a:pt x="0" y="2396397"/>
                    </a:moveTo>
                    <a:lnTo>
                      <a:pt x="0" y="99433"/>
                    </a:lnTo>
                    <a:cubicBezTo>
                      <a:pt x="0" y="73061"/>
                      <a:pt x="10476" y="47770"/>
                      <a:pt x="29124" y="29123"/>
                    </a:cubicBezTo>
                    <a:cubicBezTo>
                      <a:pt x="47771" y="10476"/>
                      <a:pt x="73062" y="0"/>
                      <a:pt x="99433" y="0"/>
                    </a:cubicBezTo>
                    <a:lnTo>
                      <a:pt x="1143478" y="0"/>
                    </a:lnTo>
                    <a:cubicBezTo>
                      <a:pt x="1198394" y="0"/>
                      <a:pt x="1242911" y="44517"/>
                      <a:pt x="1242911" y="99433"/>
                    </a:cubicBezTo>
                    <a:lnTo>
                      <a:pt x="1242911" y="2396397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73" name="Freeform 73"/>
              <p:cNvSpPr/>
              <p:nvPr/>
            </p:nvSpPr>
            <p:spPr>
              <a:xfrm>
                <a:off x="6768826" y="6588410"/>
                <a:ext cx="1242911" cy="2263617"/>
              </a:xfrm>
              <a:custGeom>
                <a:avLst/>
                <a:gdLst/>
                <a:ahLst/>
                <a:cxnLst/>
                <a:rect l="l" t="t" r="r" b="b"/>
                <a:pathLst>
                  <a:path w="1242911" h="2263617">
                    <a:moveTo>
                      <a:pt x="0" y="2263617"/>
                    </a:moveTo>
                    <a:lnTo>
                      <a:pt x="0" y="99433"/>
                    </a:lnTo>
                    <a:cubicBezTo>
                      <a:pt x="0" y="44518"/>
                      <a:pt x="44517" y="0"/>
                      <a:pt x="99432" y="0"/>
                    </a:cubicBezTo>
                    <a:lnTo>
                      <a:pt x="1143477" y="0"/>
                    </a:lnTo>
                    <a:cubicBezTo>
                      <a:pt x="1169848" y="0"/>
                      <a:pt x="1195140" y="10476"/>
                      <a:pt x="1213787" y="29123"/>
                    </a:cubicBezTo>
                    <a:cubicBezTo>
                      <a:pt x="1232434" y="47770"/>
                      <a:pt x="1242911" y="73062"/>
                      <a:pt x="1242911" y="99433"/>
                    </a:cubicBezTo>
                    <a:lnTo>
                      <a:pt x="1242911" y="2263617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74" name="Freeform 74"/>
              <p:cNvSpPr/>
              <p:nvPr/>
            </p:nvSpPr>
            <p:spPr>
              <a:xfrm>
                <a:off x="8122590" y="7252312"/>
                <a:ext cx="1242911" cy="1599715"/>
              </a:xfrm>
              <a:custGeom>
                <a:avLst/>
                <a:gdLst/>
                <a:ahLst/>
                <a:cxnLst/>
                <a:rect l="l" t="t" r="r" b="b"/>
                <a:pathLst>
                  <a:path w="1242911" h="1599715">
                    <a:moveTo>
                      <a:pt x="0" y="1599715"/>
                    </a:moveTo>
                    <a:lnTo>
                      <a:pt x="0" y="99433"/>
                    </a:lnTo>
                    <a:cubicBezTo>
                      <a:pt x="0" y="44518"/>
                      <a:pt x="44518" y="0"/>
                      <a:pt x="99433" y="0"/>
                    </a:cubicBezTo>
                    <a:lnTo>
                      <a:pt x="1143479" y="0"/>
                    </a:lnTo>
                    <a:cubicBezTo>
                      <a:pt x="1198394" y="0"/>
                      <a:pt x="1242911" y="44518"/>
                      <a:pt x="1242911" y="99433"/>
                    </a:cubicBezTo>
                    <a:lnTo>
                      <a:pt x="1242911" y="1599715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75" name="Freeform 75"/>
              <p:cNvSpPr/>
              <p:nvPr/>
            </p:nvSpPr>
            <p:spPr>
              <a:xfrm>
                <a:off x="9476356" y="8137515"/>
                <a:ext cx="1242911" cy="714512"/>
              </a:xfrm>
              <a:custGeom>
                <a:avLst/>
                <a:gdLst/>
                <a:ahLst/>
                <a:cxnLst/>
                <a:rect l="l" t="t" r="r" b="b"/>
                <a:pathLst>
                  <a:path w="1242911" h="714512">
                    <a:moveTo>
                      <a:pt x="0" y="714512"/>
                    </a:moveTo>
                    <a:lnTo>
                      <a:pt x="0" y="99433"/>
                    </a:lnTo>
                    <a:cubicBezTo>
                      <a:pt x="0" y="44517"/>
                      <a:pt x="44517" y="0"/>
                      <a:pt x="99432" y="0"/>
                    </a:cubicBezTo>
                    <a:lnTo>
                      <a:pt x="1143477" y="0"/>
                    </a:lnTo>
                    <a:cubicBezTo>
                      <a:pt x="1169848" y="0"/>
                      <a:pt x="1195140" y="10475"/>
                      <a:pt x="1213787" y="29123"/>
                    </a:cubicBezTo>
                    <a:cubicBezTo>
                      <a:pt x="1232435" y="47770"/>
                      <a:pt x="1242911" y="73061"/>
                      <a:pt x="1242911" y="99433"/>
                    </a:cubicBezTo>
                    <a:lnTo>
                      <a:pt x="1242911" y="71451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76" name="Freeform 76"/>
              <p:cNvSpPr/>
              <p:nvPr/>
            </p:nvSpPr>
            <p:spPr>
              <a:xfrm>
                <a:off x="10830120" y="8358815"/>
                <a:ext cx="1242911" cy="493212"/>
              </a:xfrm>
              <a:custGeom>
                <a:avLst/>
                <a:gdLst/>
                <a:ahLst/>
                <a:cxnLst/>
                <a:rect l="l" t="t" r="r" b="b"/>
                <a:pathLst>
                  <a:path w="1242911" h="493212">
                    <a:moveTo>
                      <a:pt x="0" y="493212"/>
                    </a:moveTo>
                    <a:lnTo>
                      <a:pt x="0" y="99434"/>
                    </a:lnTo>
                    <a:cubicBezTo>
                      <a:pt x="0" y="73063"/>
                      <a:pt x="10476" y="47771"/>
                      <a:pt x="29123" y="29123"/>
                    </a:cubicBezTo>
                    <a:cubicBezTo>
                      <a:pt x="47771" y="10476"/>
                      <a:pt x="73063" y="0"/>
                      <a:pt x="99434" y="0"/>
                    </a:cubicBezTo>
                    <a:lnTo>
                      <a:pt x="1143479" y="0"/>
                    </a:lnTo>
                    <a:cubicBezTo>
                      <a:pt x="1169850" y="0"/>
                      <a:pt x="1195141" y="10476"/>
                      <a:pt x="1213788" y="29124"/>
                    </a:cubicBezTo>
                    <a:cubicBezTo>
                      <a:pt x="1232436" y="47771"/>
                      <a:pt x="1242911" y="73063"/>
                      <a:pt x="1242911" y="99434"/>
                    </a:cubicBezTo>
                    <a:lnTo>
                      <a:pt x="1242911" y="49321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77" name="Freeform 77"/>
              <p:cNvSpPr/>
              <p:nvPr/>
            </p:nvSpPr>
            <p:spPr>
              <a:xfrm>
                <a:off x="12183886" y="8491596"/>
                <a:ext cx="1242910" cy="360431"/>
              </a:xfrm>
              <a:custGeom>
                <a:avLst/>
                <a:gdLst/>
                <a:ahLst/>
                <a:cxnLst/>
                <a:rect l="l" t="t" r="r" b="b"/>
                <a:pathLst>
                  <a:path w="1242910" h="360431">
                    <a:moveTo>
                      <a:pt x="0" y="360431"/>
                    </a:moveTo>
                    <a:lnTo>
                      <a:pt x="0" y="99433"/>
                    </a:lnTo>
                    <a:cubicBezTo>
                      <a:pt x="0" y="44518"/>
                      <a:pt x="44517" y="0"/>
                      <a:pt x="99432" y="0"/>
                    </a:cubicBezTo>
                    <a:lnTo>
                      <a:pt x="1143477" y="0"/>
                    </a:lnTo>
                    <a:cubicBezTo>
                      <a:pt x="1198392" y="0"/>
                      <a:pt x="1242910" y="44518"/>
                      <a:pt x="1242910" y="99433"/>
                    </a:cubicBezTo>
                    <a:lnTo>
                      <a:pt x="1242910" y="360431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78" name="Freeform 78"/>
              <p:cNvSpPr/>
              <p:nvPr/>
            </p:nvSpPr>
            <p:spPr>
              <a:xfrm>
                <a:off x="13537651" y="8757157"/>
                <a:ext cx="1242910" cy="94870"/>
              </a:xfrm>
              <a:custGeom>
                <a:avLst/>
                <a:gdLst/>
                <a:ahLst/>
                <a:cxnLst/>
                <a:rect l="l" t="t" r="r" b="b"/>
                <a:pathLst>
                  <a:path w="1242910" h="94870">
                    <a:moveTo>
                      <a:pt x="0" y="94870"/>
                    </a:moveTo>
                    <a:lnTo>
                      <a:pt x="0" y="94870"/>
                    </a:lnTo>
                    <a:cubicBezTo>
                      <a:pt x="0" y="42475"/>
                      <a:pt x="42475" y="0"/>
                      <a:pt x="94870" y="0"/>
                    </a:cubicBezTo>
                    <a:lnTo>
                      <a:pt x="1148040" y="0"/>
                    </a:lnTo>
                    <a:cubicBezTo>
                      <a:pt x="1200435" y="0"/>
                      <a:pt x="1242910" y="42475"/>
                      <a:pt x="1242910" y="94870"/>
                    </a:cubicBezTo>
                    <a:lnTo>
                      <a:pt x="1242910" y="94870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</p:grpSp>
      </p:grpSp>
      <p:grpSp>
        <p:nvGrpSpPr>
          <p:cNvPr id="79" name="Group 79"/>
          <p:cNvGrpSpPr>
            <a:grpSpLocks noChangeAspect="1"/>
          </p:cNvGrpSpPr>
          <p:nvPr/>
        </p:nvGrpSpPr>
        <p:grpSpPr>
          <a:xfrm>
            <a:off x="14690805" y="1807260"/>
            <a:ext cx="1739226" cy="1739226"/>
            <a:chOff x="0" y="0"/>
            <a:chExt cx="6355080" cy="6355080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ECD62F"/>
            </a:solidFill>
          </p:spPr>
        </p:sp>
      </p:grpSp>
      <p:grpSp>
        <p:nvGrpSpPr>
          <p:cNvPr id="81" name="Group 81"/>
          <p:cNvGrpSpPr>
            <a:grpSpLocks noChangeAspect="1"/>
          </p:cNvGrpSpPr>
          <p:nvPr/>
        </p:nvGrpSpPr>
        <p:grpSpPr>
          <a:xfrm>
            <a:off x="13542823" y="1807260"/>
            <a:ext cx="1795595" cy="1795595"/>
            <a:chOff x="0" y="0"/>
            <a:chExt cx="6355080" cy="6355080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0A79D"/>
            </a:solidFill>
          </p:spPr>
        </p:sp>
      </p:grpSp>
      <p:grpSp>
        <p:nvGrpSpPr>
          <p:cNvPr id="83" name="Group 83"/>
          <p:cNvGrpSpPr/>
          <p:nvPr/>
        </p:nvGrpSpPr>
        <p:grpSpPr>
          <a:xfrm rot="3739080">
            <a:off x="14818404" y="3296095"/>
            <a:ext cx="954485" cy="84246"/>
            <a:chOff x="0" y="0"/>
            <a:chExt cx="5755530" cy="508000"/>
          </a:xfrm>
        </p:grpSpPr>
        <p:sp>
          <p:nvSpPr>
            <p:cNvPr id="84" name="Freeform 84"/>
            <p:cNvSpPr/>
            <p:nvPr/>
          </p:nvSpPr>
          <p:spPr>
            <a:xfrm>
              <a:off x="0" y="49530"/>
              <a:ext cx="5755530" cy="408940"/>
            </a:xfrm>
            <a:custGeom>
              <a:avLst/>
              <a:gdLst/>
              <a:ahLst/>
              <a:cxnLst/>
              <a:rect l="l" t="t" r="r" b="b"/>
              <a:pathLst>
                <a:path w="5755530" h="408940">
                  <a:moveTo>
                    <a:pt x="5549790" y="0"/>
                  </a:moveTo>
                  <a:cubicBezTo>
                    <a:pt x="5449460" y="0"/>
                    <a:pt x="5366910" y="72390"/>
                    <a:pt x="5347860" y="166370"/>
                  </a:cubicBezTo>
                  <a:lnTo>
                    <a:pt x="406400" y="166370"/>
                  </a:lnTo>
                  <a:cubicBezTo>
                    <a:pt x="388620" y="71120"/>
                    <a:pt x="304800" y="0"/>
                    <a:pt x="204470" y="0"/>
                  </a:cubicBezTo>
                  <a:cubicBezTo>
                    <a:pt x="91440" y="0"/>
                    <a:pt x="0" y="91440"/>
                    <a:pt x="0" y="204470"/>
                  </a:cubicBezTo>
                  <a:cubicBezTo>
                    <a:pt x="0" y="317500"/>
                    <a:pt x="91440" y="408940"/>
                    <a:pt x="204470" y="408940"/>
                  </a:cubicBezTo>
                  <a:cubicBezTo>
                    <a:pt x="304800" y="408940"/>
                    <a:pt x="388620" y="337820"/>
                    <a:pt x="406400" y="242570"/>
                  </a:cubicBezTo>
                  <a:lnTo>
                    <a:pt x="5349130" y="242570"/>
                  </a:lnTo>
                  <a:cubicBezTo>
                    <a:pt x="5366910" y="337820"/>
                    <a:pt x="5450730" y="408940"/>
                    <a:pt x="5551060" y="408940"/>
                  </a:cubicBezTo>
                  <a:cubicBezTo>
                    <a:pt x="5664090" y="408940"/>
                    <a:pt x="5755530" y="317500"/>
                    <a:pt x="5755530" y="204470"/>
                  </a:cubicBezTo>
                  <a:cubicBezTo>
                    <a:pt x="5755530" y="91440"/>
                    <a:pt x="5662820" y="0"/>
                    <a:pt x="5549790" y="0"/>
                  </a:cubicBezTo>
                  <a:close/>
                </a:path>
              </a:pathLst>
            </a:custGeom>
            <a:solidFill>
              <a:srgbClr val="973431"/>
            </a:solidFill>
          </p:spPr>
        </p:sp>
      </p:grpSp>
      <p:sp>
        <p:nvSpPr>
          <p:cNvPr id="85" name="TextBox 85"/>
          <p:cNvSpPr txBox="1"/>
          <p:nvPr/>
        </p:nvSpPr>
        <p:spPr>
          <a:xfrm>
            <a:off x="15579386" y="3780933"/>
            <a:ext cx="1968051" cy="575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00"/>
              </a:lnSpc>
            </a:pPr>
            <a:r>
              <a:rPr lang="en-US" sz="1643">
                <a:solidFill>
                  <a:srgbClr val="973431"/>
                </a:solidFill>
                <a:latin typeface="Raleway Bold"/>
              </a:rPr>
              <a:t>Denuncia e referral </a:t>
            </a:r>
          </a:p>
          <a:p>
            <a:pPr>
              <a:lnSpc>
                <a:spcPts val="2300"/>
              </a:lnSpc>
            </a:pPr>
            <a:r>
              <a:rPr lang="en-US" sz="1643">
                <a:solidFill>
                  <a:srgbClr val="973431"/>
                </a:solidFill>
                <a:latin typeface="Raleway Bold"/>
              </a:rPr>
              <a:t>a ente di tutela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15522273" y="2085557"/>
            <a:ext cx="428761" cy="426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68"/>
              </a:lnSpc>
              <a:spcBef>
                <a:spcPct val="0"/>
              </a:spcBef>
            </a:pPr>
            <a:r>
              <a:rPr lang="en-US" sz="2477">
                <a:solidFill>
                  <a:srgbClr val="ECD62F"/>
                </a:solidFill>
                <a:latin typeface="Raleway Bold"/>
              </a:rPr>
              <a:t>67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13818391" y="2416306"/>
            <a:ext cx="691148" cy="425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9"/>
              </a:lnSpc>
            </a:pPr>
            <a:r>
              <a:rPr lang="en-US" sz="2471">
                <a:solidFill>
                  <a:srgbClr val="00A79D"/>
                </a:solidFill>
                <a:latin typeface="Raleway Bold"/>
              </a:rPr>
              <a:t>518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14724484" y="2431285"/>
            <a:ext cx="613935" cy="434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8"/>
              </a:lnSpc>
            </a:pPr>
            <a:r>
              <a:rPr lang="en-US" sz="2477">
                <a:solidFill>
                  <a:srgbClr val="973431"/>
                </a:solidFill>
                <a:latin typeface="Raleway Bold"/>
              </a:rPr>
              <a:t>195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15635952" y="1035318"/>
            <a:ext cx="1911485" cy="56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89"/>
              </a:lnSpc>
            </a:pPr>
            <a:r>
              <a:rPr lang="en-US" sz="1635">
                <a:solidFill>
                  <a:srgbClr val="ECD62F"/>
                </a:solidFill>
                <a:latin typeface="Raleway Bold"/>
              </a:rPr>
              <a:t>Referral a </a:t>
            </a:r>
          </a:p>
          <a:p>
            <a:pPr>
              <a:lnSpc>
                <a:spcPts val="2289"/>
              </a:lnSpc>
            </a:pPr>
            <a:r>
              <a:rPr lang="en-US" sz="1635">
                <a:solidFill>
                  <a:srgbClr val="ECD62F"/>
                </a:solidFill>
                <a:latin typeface="Raleway Bold"/>
              </a:rPr>
              <a:t>ente di tutela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12589084" y="1015783"/>
            <a:ext cx="1528894" cy="1126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83"/>
              </a:lnSpc>
            </a:pPr>
            <a:r>
              <a:rPr lang="en-US" sz="1631">
                <a:solidFill>
                  <a:srgbClr val="00A79D"/>
                </a:solidFill>
                <a:latin typeface="Raleway Bold"/>
              </a:rPr>
              <a:t>Denuncia di sfruttamento lavorativo e caporalato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12589084" y="490640"/>
            <a:ext cx="2458615" cy="328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93"/>
              </a:lnSpc>
              <a:spcBef>
                <a:spcPct val="0"/>
              </a:spcBef>
            </a:pPr>
            <a:r>
              <a:rPr lang="en-US" sz="1923" u="none">
                <a:solidFill>
                  <a:srgbClr val="000000"/>
                </a:solidFill>
                <a:latin typeface="Open Sans Light Italics"/>
              </a:rPr>
              <a:t>Tipo di supporto</a:t>
            </a:r>
          </a:p>
        </p:txBody>
      </p:sp>
      <p:grpSp>
        <p:nvGrpSpPr>
          <p:cNvPr id="92" name="Group 92"/>
          <p:cNvGrpSpPr/>
          <p:nvPr/>
        </p:nvGrpSpPr>
        <p:grpSpPr>
          <a:xfrm>
            <a:off x="13166016" y="5314266"/>
            <a:ext cx="4769419" cy="4510707"/>
            <a:chOff x="0" y="0"/>
            <a:chExt cx="6359225" cy="6014276"/>
          </a:xfrm>
        </p:grpSpPr>
        <p:grpSp>
          <p:nvGrpSpPr>
            <p:cNvPr id="93" name="Group 93"/>
            <p:cNvGrpSpPr>
              <a:grpSpLocks noChangeAspect="1"/>
            </p:cNvGrpSpPr>
            <p:nvPr/>
          </p:nvGrpSpPr>
          <p:grpSpPr>
            <a:xfrm>
              <a:off x="1902439" y="0"/>
              <a:ext cx="4295865" cy="5695290"/>
              <a:chOff x="0" y="0"/>
              <a:chExt cx="37396930" cy="49579393"/>
            </a:xfrm>
          </p:grpSpPr>
          <p:sp>
            <p:nvSpPr>
              <p:cNvPr id="94" name="Freeform 94"/>
              <p:cNvSpPr/>
              <p:nvPr/>
            </p:nvSpPr>
            <p:spPr>
              <a:xfrm>
                <a:off x="-6350" y="0"/>
                <a:ext cx="37409630" cy="49579392"/>
              </a:xfrm>
              <a:custGeom>
                <a:avLst/>
                <a:gdLst/>
                <a:ahLst/>
                <a:cxnLst/>
                <a:rect l="l" t="t" r="r" b="b"/>
                <a:pathLst>
                  <a:path w="37409630" h="49579392">
                    <a:moveTo>
                      <a:pt x="0" y="0"/>
                    </a:moveTo>
                    <a:lnTo>
                      <a:pt x="12700" y="0"/>
                    </a:lnTo>
                    <a:lnTo>
                      <a:pt x="12700" y="49579392"/>
                    </a:lnTo>
                    <a:lnTo>
                      <a:pt x="0" y="49579392"/>
                    </a:lnTo>
                    <a:close/>
                    <a:moveTo>
                      <a:pt x="9349232" y="0"/>
                    </a:moveTo>
                    <a:lnTo>
                      <a:pt x="9361932" y="0"/>
                    </a:lnTo>
                    <a:lnTo>
                      <a:pt x="9361932" y="49579392"/>
                    </a:lnTo>
                    <a:lnTo>
                      <a:pt x="9349232" y="49579392"/>
                    </a:lnTo>
                    <a:close/>
                    <a:moveTo>
                      <a:pt x="18698465" y="0"/>
                    </a:moveTo>
                    <a:lnTo>
                      <a:pt x="18711165" y="0"/>
                    </a:lnTo>
                    <a:lnTo>
                      <a:pt x="18711165" y="49579392"/>
                    </a:lnTo>
                    <a:lnTo>
                      <a:pt x="18698465" y="49579392"/>
                    </a:lnTo>
                    <a:close/>
                    <a:moveTo>
                      <a:pt x="28047699" y="0"/>
                    </a:moveTo>
                    <a:lnTo>
                      <a:pt x="28060399" y="0"/>
                    </a:lnTo>
                    <a:lnTo>
                      <a:pt x="28060399" y="49579392"/>
                    </a:lnTo>
                    <a:lnTo>
                      <a:pt x="28047699" y="49579392"/>
                    </a:lnTo>
                    <a:close/>
                    <a:moveTo>
                      <a:pt x="37396930" y="0"/>
                    </a:moveTo>
                    <a:lnTo>
                      <a:pt x="37409630" y="0"/>
                    </a:lnTo>
                    <a:lnTo>
                      <a:pt x="37409630" y="49579392"/>
                    </a:lnTo>
                    <a:lnTo>
                      <a:pt x="37396930" y="49579392"/>
                    </a:lnTo>
                    <a:close/>
                  </a:path>
                </a:pathLst>
              </a:custGeom>
              <a:solidFill>
                <a:srgbClr val="000000">
                  <a:alpha val="24706"/>
                </a:srgbClr>
              </a:solidFill>
            </p:spPr>
          </p:sp>
        </p:grpSp>
        <p:sp>
          <p:nvSpPr>
            <p:cNvPr id="95" name="TextBox 95"/>
            <p:cNvSpPr txBox="1"/>
            <p:nvPr/>
          </p:nvSpPr>
          <p:spPr>
            <a:xfrm>
              <a:off x="1848791" y="5770220"/>
              <a:ext cx="107296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0</a:t>
              </a:r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2869121" y="5770220"/>
              <a:ext cx="214569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50</a:t>
              </a:r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3889451" y="5770220"/>
              <a:ext cx="321842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100</a:t>
              </a:r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4963417" y="5770220"/>
              <a:ext cx="321842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150</a:t>
              </a:r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6037383" y="5770220"/>
              <a:ext cx="321842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200</a:t>
              </a:r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856132" y="23393"/>
              <a:ext cx="952327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Piemonte </a:t>
              </a:r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1002407" y="359980"/>
              <a:ext cx="806052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Abruzzo </a:t>
              </a:r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980296" y="696568"/>
              <a:ext cx="828163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Calabria </a:t>
              </a:r>
            </a:p>
          </p:txBody>
        </p:sp>
        <p:sp>
          <p:nvSpPr>
            <p:cNvPr id="103" name="TextBox 103"/>
            <p:cNvSpPr txBox="1"/>
            <p:nvPr/>
          </p:nvSpPr>
          <p:spPr>
            <a:xfrm>
              <a:off x="1183673" y="1033155"/>
              <a:ext cx="624786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Puglia </a:t>
              </a:r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1093906" y="1369742"/>
              <a:ext cx="714553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Veneto </a:t>
              </a:r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993791" y="1706330"/>
              <a:ext cx="814668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Toscana </a:t>
              </a:r>
            </a:p>
          </p:txBody>
        </p:sp>
        <p:sp>
          <p:nvSpPr>
            <p:cNvPr id="106" name="TextBox 106"/>
            <p:cNvSpPr txBox="1"/>
            <p:nvPr/>
          </p:nvSpPr>
          <p:spPr>
            <a:xfrm>
              <a:off x="814942" y="2042917"/>
              <a:ext cx="993517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Campania </a:t>
              </a:r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302489" y="2379505"/>
              <a:ext cx="1505970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EmiliaRomagna </a:t>
              </a:r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744916" y="2716092"/>
              <a:ext cx="1063543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Lombardia </a:t>
              </a:r>
            </a:p>
          </p:txBody>
        </p:sp>
        <p:sp>
          <p:nvSpPr>
            <p:cNvPr id="109" name="TextBox 109"/>
            <p:cNvSpPr txBox="1"/>
            <p:nvPr/>
          </p:nvSpPr>
          <p:spPr>
            <a:xfrm>
              <a:off x="1216520" y="3052680"/>
              <a:ext cx="591939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Sicilia </a:t>
              </a:r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849066" y="3389267"/>
              <a:ext cx="959393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Basilicata </a:t>
              </a:r>
            </a:p>
          </p:txBody>
        </p:sp>
        <p:sp>
          <p:nvSpPr>
            <p:cNvPr id="111" name="TextBox 111"/>
            <p:cNvSpPr txBox="1"/>
            <p:nvPr/>
          </p:nvSpPr>
          <p:spPr>
            <a:xfrm>
              <a:off x="1052351" y="3725855"/>
              <a:ext cx="756108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Marche </a:t>
              </a:r>
            </a:p>
          </p:txBody>
        </p:sp>
        <p:sp>
          <p:nvSpPr>
            <p:cNvPr id="112" name="TextBox 112"/>
            <p:cNvSpPr txBox="1"/>
            <p:nvPr/>
          </p:nvSpPr>
          <p:spPr>
            <a:xfrm>
              <a:off x="1274511" y="4062442"/>
              <a:ext cx="533949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Lazio </a:t>
              </a:r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43880" y="4399030"/>
              <a:ext cx="1764579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TrentinoAltoAdige </a:t>
              </a:r>
            </a:p>
          </p:txBody>
        </p:sp>
        <p:sp>
          <p:nvSpPr>
            <p:cNvPr id="114" name="TextBox 114"/>
            <p:cNvSpPr txBox="1"/>
            <p:nvPr/>
          </p:nvSpPr>
          <p:spPr>
            <a:xfrm>
              <a:off x="0" y="4735617"/>
              <a:ext cx="1808459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FriuliVeneziaGiulia </a:t>
              </a:r>
            </a:p>
          </p:txBody>
        </p:sp>
        <p:sp>
          <p:nvSpPr>
            <p:cNvPr id="115" name="TextBox 115"/>
            <p:cNvSpPr txBox="1"/>
            <p:nvPr/>
          </p:nvSpPr>
          <p:spPr>
            <a:xfrm>
              <a:off x="1057845" y="5072205"/>
              <a:ext cx="750615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Umbria </a:t>
              </a:r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1110159" y="5408792"/>
              <a:ext cx="698300" cy="24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554"/>
                </a:lnSpc>
              </a:pPr>
              <a:r>
                <a:rPr lang="en-US" sz="1110">
                  <a:solidFill>
                    <a:srgbClr val="000000"/>
                  </a:solidFill>
                  <a:latin typeface="Open Sans Light Bold"/>
                </a:rPr>
                <a:t>Liguria </a:t>
              </a:r>
            </a:p>
          </p:txBody>
        </p:sp>
        <p:grpSp>
          <p:nvGrpSpPr>
            <p:cNvPr id="117" name="Group 117"/>
            <p:cNvGrpSpPr>
              <a:grpSpLocks noChangeAspect="1"/>
            </p:cNvGrpSpPr>
            <p:nvPr/>
          </p:nvGrpSpPr>
          <p:grpSpPr>
            <a:xfrm>
              <a:off x="1902439" y="0"/>
              <a:ext cx="3609256" cy="5695290"/>
              <a:chOff x="0" y="0"/>
              <a:chExt cx="31419771" cy="49579393"/>
            </a:xfrm>
          </p:grpSpPr>
          <p:sp>
            <p:nvSpPr>
              <p:cNvPr id="118" name="Freeform 118"/>
              <p:cNvSpPr/>
              <p:nvPr/>
            </p:nvSpPr>
            <p:spPr>
              <a:xfrm>
                <a:off x="0" y="0"/>
                <a:ext cx="31419772" cy="2697702"/>
              </a:xfrm>
              <a:custGeom>
                <a:avLst/>
                <a:gdLst/>
                <a:ahLst/>
                <a:cxnLst/>
                <a:rect l="l" t="t" r="r" b="b"/>
                <a:pathLst>
                  <a:path w="31419772" h="2697702">
                    <a:moveTo>
                      <a:pt x="0" y="0"/>
                    </a:moveTo>
                    <a:lnTo>
                      <a:pt x="31203956" y="0"/>
                    </a:lnTo>
                    <a:cubicBezTo>
                      <a:pt x="31261193" y="0"/>
                      <a:pt x="31316089" y="22738"/>
                      <a:pt x="31356560" y="63211"/>
                    </a:cubicBezTo>
                    <a:cubicBezTo>
                      <a:pt x="31397035" y="103684"/>
                      <a:pt x="31419772" y="158578"/>
                      <a:pt x="31419772" y="215816"/>
                    </a:cubicBezTo>
                    <a:lnTo>
                      <a:pt x="31419772" y="2481886"/>
                    </a:lnTo>
                    <a:cubicBezTo>
                      <a:pt x="31419772" y="2539124"/>
                      <a:pt x="31397035" y="2594018"/>
                      <a:pt x="31356560" y="2634491"/>
                    </a:cubicBezTo>
                    <a:cubicBezTo>
                      <a:pt x="31316089" y="2674965"/>
                      <a:pt x="31261193" y="2697702"/>
                      <a:pt x="31203956" y="2697702"/>
                    </a:cubicBezTo>
                    <a:lnTo>
                      <a:pt x="0" y="269770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119" name="Freeform 119"/>
              <p:cNvSpPr/>
              <p:nvPr/>
            </p:nvSpPr>
            <p:spPr>
              <a:xfrm>
                <a:off x="0" y="2930106"/>
                <a:ext cx="25997216" cy="2697702"/>
              </a:xfrm>
              <a:custGeom>
                <a:avLst/>
                <a:gdLst/>
                <a:ahLst/>
                <a:cxnLst/>
                <a:rect l="l" t="t" r="r" b="b"/>
                <a:pathLst>
                  <a:path w="25997216" h="2697702">
                    <a:moveTo>
                      <a:pt x="0" y="0"/>
                    </a:moveTo>
                    <a:lnTo>
                      <a:pt x="25781400" y="0"/>
                    </a:lnTo>
                    <a:cubicBezTo>
                      <a:pt x="25838638" y="0"/>
                      <a:pt x="25893531" y="22737"/>
                      <a:pt x="25934005" y="63211"/>
                    </a:cubicBezTo>
                    <a:cubicBezTo>
                      <a:pt x="25974478" y="103684"/>
                      <a:pt x="25997216" y="158578"/>
                      <a:pt x="25997216" y="215816"/>
                    </a:cubicBezTo>
                    <a:lnTo>
                      <a:pt x="25997216" y="2481886"/>
                    </a:lnTo>
                    <a:cubicBezTo>
                      <a:pt x="25997216" y="2539124"/>
                      <a:pt x="25974478" y="2594018"/>
                      <a:pt x="25934005" y="2634491"/>
                    </a:cubicBezTo>
                    <a:cubicBezTo>
                      <a:pt x="25893531" y="2674964"/>
                      <a:pt x="25838638" y="2697702"/>
                      <a:pt x="25781400" y="2697702"/>
                    </a:cubicBezTo>
                    <a:lnTo>
                      <a:pt x="0" y="269770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120" name="Freeform 120"/>
              <p:cNvSpPr/>
              <p:nvPr/>
            </p:nvSpPr>
            <p:spPr>
              <a:xfrm>
                <a:off x="0" y="5860211"/>
                <a:ext cx="17208939" cy="2697702"/>
              </a:xfrm>
              <a:custGeom>
                <a:avLst/>
                <a:gdLst/>
                <a:ahLst/>
                <a:cxnLst/>
                <a:rect l="l" t="t" r="r" b="b"/>
                <a:pathLst>
                  <a:path w="17208939" h="2697702">
                    <a:moveTo>
                      <a:pt x="0" y="0"/>
                    </a:moveTo>
                    <a:lnTo>
                      <a:pt x="16993122" y="0"/>
                    </a:lnTo>
                    <a:cubicBezTo>
                      <a:pt x="17050361" y="0"/>
                      <a:pt x="17105254" y="22738"/>
                      <a:pt x="17145727" y="63212"/>
                    </a:cubicBezTo>
                    <a:cubicBezTo>
                      <a:pt x="17186201" y="103685"/>
                      <a:pt x="17208939" y="158579"/>
                      <a:pt x="17208939" y="215817"/>
                    </a:cubicBezTo>
                    <a:lnTo>
                      <a:pt x="17208939" y="2481887"/>
                    </a:lnTo>
                    <a:cubicBezTo>
                      <a:pt x="17208939" y="2601079"/>
                      <a:pt x="17112314" y="2697702"/>
                      <a:pt x="16993122" y="2697702"/>
                    </a:cubicBezTo>
                    <a:lnTo>
                      <a:pt x="0" y="269770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121" name="Freeform 121"/>
              <p:cNvSpPr/>
              <p:nvPr/>
            </p:nvSpPr>
            <p:spPr>
              <a:xfrm>
                <a:off x="0" y="8790317"/>
                <a:ext cx="15526076" cy="2697702"/>
              </a:xfrm>
              <a:custGeom>
                <a:avLst/>
                <a:gdLst/>
                <a:ahLst/>
                <a:cxnLst/>
                <a:rect l="l" t="t" r="r" b="b"/>
                <a:pathLst>
                  <a:path w="15526076" h="2697702">
                    <a:moveTo>
                      <a:pt x="0" y="0"/>
                    </a:moveTo>
                    <a:lnTo>
                      <a:pt x="15310259" y="0"/>
                    </a:lnTo>
                    <a:cubicBezTo>
                      <a:pt x="15367498" y="0"/>
                      <a:pt x="15422390" y="22737"/>
                      <a:pt x="15462864" y="63211"/>
                    </a:cubicBezTo>
                    <a:cubicBezTo>
                      <a:pt x="15503337" y="103684"/>
                      <a:pt x="15526076" y="158578"/>
                      <a:pt x="15526076" y="215816"/>
                    </a:cubicBezTo>
                    <a:lnTo>
                      <a:pt x="15526076" y="2481886"/>
                    </a:lnTo>
                    <a:cubicBezTo>
                      <a:pt x="15526076" y="2601078"/>
                      <a:pt x="15429450" y="2697702"/>
                      <a:pt x="15310259" y="2697702"/>
                    </a:cubicBezTo>
                    <a:lnTo>
                      <a:pt x="0" y="269770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122" name="Freeform 122"/>
              <p:cNvSpPr/>
              <p:nvPr/>
            </p:nvSpPr>
            <p:spPr>
              <a:xfrm>
                <a:off x="0" y="11720423"/>
                <a:ext cx="11225429" cy="2697702"/>
              </a:xfrm>
              <a:custGeom>
                <a:avLst/>
                <a:gdLst/>
                <a:ahLst/>
                <a:cxnLst/>
                <a:rect l="l" t="t" r="r" b="b"/>
                <a:pathLst>
                  <a:path w="11225429" h="2697702">
                    <a:moveTo>
                      <a:pt x="0" y="0"/>
                    </a:moveTo>
                    <a:lnTo>
                      <a:pt x="11009613" y="0"/>
                    </a:lnTo>
                    <a:cubicBezTo>
                      <a:pt x="11128805" y="0"/>
                      <a:pt x="11225429" y="96624"/>
                      <a:pt x="11225429" y="215816"/>
                    </a:cubicBezTo>
                    <a:lnTo>
                      <a:pt x="11225429" y="2481885"/>
                    </a:lnTo>
                    <a:cubicBezTo>
                      <a:pt x="11225429" y="2601076"/>
                      <a:pt x="11128805" y="2697702"/>
                      <a:pt x="11009613" y="2697702"/>
                    </a:cubicBezTo>
                    <a:lnTo>
                      <a:pt x="0" y="269770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123" name="Freeform 123"/>
              <p:cNvSpPr/>
              <p:nvPr/>
            </p:nvSpPr>
            <p:spPr>
              <a:xfrm>
                <a:off x="0" y="14650529"/>
                <a:ext cx="10664475" cy="2697702"/>
              </a:xfrm>
              <a:custGeom>
                <a:avLst/>
                <a:gdLst/>
                <a:ahLst/>
                <a:cxnLst/>
                <a:rect l="l" t="t" r="r" b="b"/>
                <a:pathLst>
                  <a:path w="10664475" h="2697702">
                    <a:moveTo>
                      <a:pt x="0" y="0"/>
                    </a:moveTo>
                    <a:lnTo>
                      <a:pt x="10448659" y="0"/>
                    </a:lnTo>
                    <a:cubicBezTo>
                      <a:pt x="10505897" y="0"/>
                      <a:pt x="10560791" y="22738"/>
                      <a:pt x="10601265" y="63212"/>
                    </a:cubicBezTo>
                    <a:cubicBezTo>
                      <a:pt x="10641738" y="103685"/>
                      <a:pt x="10664475" y="158578"/>
                      <a:pt x="10664475" y="215816"/>
                    </a:cubicBezTo>
                    <a:lnTo>
                      <a:pt x="10664475" y="2481886"/>
                    </a:lnTo>
                    <a:cubicBezTo>
                      <a:pt x="10664475" y="2539124"/>
                      <a:pt x="10641738" y="2594017"/>
                      <a:pt x="10601265" y="2634490"/>
                    </a:cubicBezTo>
                    <a:cubicBezTo>
                      <a:pt x="10560791" y="2674964"/>
                      <a:pt x="10505897" y="2697702"/>
                      <a:pt x="10448659" y="2697702"/>
                    </a:cubicBezTo>
                    <a:lnTo>
                      <a:pt x="0" y="269770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124" name="Freeform 124"/>
              <p:cNvSpPr/>
              <p:nvPr/>
            </p:nvSpPr>
            <p:spPr>
              <a:xfrm>
                <a:off x="0" y="17580634"/>
                <a:ext cx="9916537" cy="2697702"/>
              </a:xfrm>
              <a:custGeom>
                <a:avLst/>
                <a:gdLst/>
                <a:ahLst/>
                <a:cxnLst/>
                <a:rect l="l" t="t" r="r" b="b"/>
                <a:pathLst>
                  <a:path w="9916537" h="2697702">
                    <a:moveTo>
                      <a:pt x="0" y="0"/>
                    </a:moveTo>
                    <a:lnTo>
                      <a:pt x="9700720" y="0"/>
                    </a:lnTo>
                    <a:cubicBezTo>
                      <a:pt x="9757959" y="0"/>
                      <a:pt x="9812852" y="22738"/>
                      <a:pt x="9853326" y="63212"/>
                    </a:cubicBezTo>
                    <a:cubicBezTo>
                      <a:pt x="9893799" y="103685"/>
                      <a:pt x="9916537" y="158578"/>
                      <a:pt x="9916537" y="215816"/>
                    </a:cubicBezTo>
                    <a:lnTo>
                      <a:pt x="9916537" y="2481886"/>
                    </a:lnTo>
                    <a:cubicBezTo>
                      <a:pt x="9916537" y="2539124"/>
                      <a:pt x="9893799" y="2594017"/>
                      <a:pt x="9853326" y="2634490"/>
                    </a:cubicBezTo>
                    <a:cubicBezTo>
                      <a:pt x="9812852" y="2674964"/>
                      <a:pt x="9757959" y="2697702"/>
                      <a:pt x="9700720" y="2697702"/>
                    </a:cubicBezTo>
                    <a:lnTo>
                      <a:pt x="0" y="269770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125" name="Freeform 125"/>
              <p:cNvSpPr/>
              <p:nvPr/>
            </p:nvSpPr>
            <p:spPr>
              <a:xfrm>
                <a:off x="0" y="20510740"/>
                <a:ext cx="7672721" cy="2697702"/>
              </a:xfrm>
              <a:custGeom>
                <a:avLst/>
                <a:gdLst/>
                <a:ahLst/>
                <a:cxnLst/>
                <a:rect l="l" t="t" r="r" b="b"/>
                <a:pathLst>
                  <a:path w="7672721" h="2697702">
                    <a:moveTo>
                      <a:pt x="0" y="0"/>
                    </a:moveTo>
                    <a:lnTo>
                      <a:pt x="7456905" y="0"/>
                    </a:lnTo>
                    <a:cubicBezTo>
                      <a:pt x="7514143" y="0"/>
                      <a:pt x="7569036" y="22738"/>
                      <a:pt x="7609510" y="63212"/>
                    </a:cubicBezTo>
                    <a:cubicBezTo>
                      <a:pt x="7649983" y="103685"/>
                      <a:pt x="7672721" y="158578"/>
                      <a:pt x="7672721" y="215817"/>
                    </a:cubicBezTo>
                    <a:lnTo>
                      <a:pt x="7672721" y="2481886"/>
                    </a:lnTo>
                    <a:cubicBezTo>
                      <a:pt x="7672721" y="2539124"/>
                      <a:pt x="7649983" y="2594017"/>
                      <a:pt x="7609510" y="2634491"/>
                    </a:cubicBezTo>
                    <a:cubicBezTo>
                      <a:pt x="7569036" y="2674964"/>
                      <a:pt x="7514143" y="2697702"/>
                      <a:pt x="7456905" y="2697702"/>
                    </a:cubicBezTo>
                    <a:lnTo>
                      <a:pt x="0" y="269770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126" name="Freeform 126"/>
              <p:cNvSpPr/>
              <p:nvPr/>
            </p:nvSpPr>
            <p:spPr>
              <a:xfrm>
                <a:off x="0" y="23440845"/>
                <a:ext cx="5054936" cy="2697702"/>
              </a:xfrm>
              <a:custGeom>
                <a:avLst/>
                <a:gdLst/>
                <a:ahLst/>
                <a:cxnLst/>
                <a:rect l="l" t="t" r="r" b="b"/>
                <a:pathLst>
                  <a:path w="5054936" h="2697702">
                    <a:moveTo>
                      <a:pt x="0" y="0"/>
                    </a:moveTo>
                    <a:lnTo>
                      <a:pt x="4839119" y="0"/>
                    </a:lnTo>
                    <a:cubicBezTo>
                      <a:pt x="4896357" y="0"/>
                      <a:pt x="4951251" y="22738"/>
                      <a:pt x="4991724" y="63212"/>
                    </a:cubicBezTo>
                    <a:cubicBezTo>
                      <a:pt x="5032198" y="103685"/>
                      <a:pt x="5054936" y="158578"/>
                      <a:pt x="5054936" y="215816"/>
                    </a:cubicBezTo>
                    <a:lnTo>
                      <a:pt x="5054936" y="2481886"/>
                    </a:lnTo>
                    <a:cubicBezTo>
                      <a:pt x="5054936" y="2539124"/>
                      <a:pt x="5032198" y="2594019"/>
                      <a:pt x="4991724" y="2634491"/>
                    </a:cubicBezTo>
                    <a:cubicBezTo>
                      <a:pt x="4951251" y="2674966"/>
                      <a:pt x="4896357" y="2697702"/>
                      <a:pt x="4839119" y="2697702"/>
                    </a:cubicBezTo>
                    <a:lnTo>
                      <a:pt x="0" y="269770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127" name="Freeform 127"/>
              <p:cNvSpPr/>
              <p:nvPr/>
            </p:nvSpPr>
            <p:spPr>
              <a:xfrm>
                <a:off x="0" y="26370952"/>
                <a:ext cx="3185089" cy="2697702"/>
              </a:xfrm>
              <a:custGeom>
                <a:avLst/>
                <a:gdLst/>
                <a:ahLst/>
                <a:cxnLst/>
                <a:rect l="l" t="t" r="r" b="b"/>
                <a:pathLst>
                  <a:path w="3185089" h="2697702">
                    <a:moveTo>
                      <a:pt x="0" y="0"/>
                    </a:moveTo>
                    <a:lnTo>
                      <a:pt x="2969273" y="0"/>
                    </a:lnTo>
                    <a:cubicBezTo>
                      <a:pt x="3026511" y="0"/>
                      <a:pt x="3081405" y="22736"/>
                      <a:pt x="3121878" y="63211"/>
                    </a:cubicBezTo>
                    <a:cubicBezTo>
                      <a:pt x="3162351" y="103683"/>
                      <a:pt x="3185089" y="158579"/>
                      <a:pt x="3185089" y="215816"/>
                    </a:cubicBezTo>
                    <a:lnTo>
                      <a:pt x="3185089" y="2481885"/>
                    </a:lnTo>
                    <a:cubicBezTo>
                      <a:pt x="3185089" y="2539122"/>
                      <a:pt x="3162351" y="2594018"/>
                      <a:pt x="3121878" y="2634490"/>
                    </a:cubicBezTo>
                    <a:cubicBezTo>
                      <a:pt x="3081405" y="2674965"/>
                      <a:pt x="3026511" y="2697702"/>
                      <a:pt x="2969273" y="2697702"/>
                    </a:cubicBezTo>
                    <a:lnTo>
                      <a:pt x="0" y="269770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128" name="Freeform 128"/>
              <p:cNvSpPr/>
              <p:nvPr/>
            </p:nvSpPr>
            <p:spPr>
              <a:xfrm>
                <a:off x="0" y="29301058"/>
                <a:ext cx="2624135" cy="2697702"/>
              </a:xfrm>
              <a:custGeom>
                <a:avLst/>
                <a:gdLst/>
                <a:ahLst/>
                <a:cxnLst/>
                <a:rect l="l" t="t" r="r" b="b"/>
                <a:pathLst>
                  <a:path w="2624135" h="2697702">
                    <a:moveTo>
                      <a:pt x="0" y="0"/>
                    </a:moveTo>
                    <a:lnTo>
                      <a:pt x="2408319" y="0"/>
                    </a:lnTo>
                    <a:cubicBezTo>
                      <a:pt x="2465557" y="0"/>
                      <a:pt x="2520451" y="22737"/>
                      <a:pt x="2560924" y="63212"/>
                    </a:cubicBezTo>
                    <a:cubicBezTo>
                      <a:pt x="2601397" y="103684"/>
                      <a:pt x="2624135" y="158579"/>
                      <a:pt x="2624135" y="215816"/>
                    </a:cubicBezTo>
                    <a:lnTo>
                      <a:pt x="2624135" y="2481886"/>
                    </a:lnTo>
                    <a:cubicBezTo>
                      <a:pt x="2624135" y="2539123"/>
                      <a:pt x="2601397" y="2594018"/>
                      <a:pt x="2560924" y="2634490"/>
                    </a:cubicBezTo>
                    <a:cubicBezTo>
                      <a:pt x="2520451" y="2674965"/>
                      <a:pt x="2465557" y="2697702"/>
                      <a:pt x="2408319" y="2697702"/>
                    </a:cubicBezTo>
                    <a:lnTo>
                      <a:pt x="0" y="269770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129" name="Freeform 129"/>
              <p:cNvSpPr/>
              <p:nvPr/>
            </p:nvSpPr>
            <p:spPr>
              <a:xfrm>
                <a:off x="0" y="32231161"/>
                <a:ext cx="2063181" cy="2697702"/>
              </a:xfrm>
              <a:custGeom>
                <a:avLst/>
                <a:gdLst/>
                <a:ahLst/>
                <a:cxnLst/>
                <a:rect l="l" t="t" r="r" b="b"/>
                <a:pathLst>
                  <a:path w="2063181" h="2697702">
                    <a:moveTo>
                      <a:pt x="0" y="0"/>
                    </a:moveTo>
                    <a:lnTo>
                      <a:pt x="1847365" y="0"/>
                    </a:lnTo>
                    <a:cubicBezTo>
                      <a:pt x="1904603" y="0"/>
                      <a:pt x="1959497" y="22737"/>
                      <a:pt x="1999970" y="63212"/>
                    </a:cubicBezTo>
                    <a:cubicBezTo>
                      <a:pt x="2040443" y="103684"/>
                      <a:pt x="2063181" y="158580"/>
                      <a:pt x="2063181" y="215817"/>
                    </a:cubicBezTo>
                    <a:lnTo>
                      <a:pt x="2063181" y="2481886"/>
                    </a:lnTo>
                    <a:cubicBezTo>
                      <a:pt x="2063181" y="2539123"/>
                      <a:pt x="2040443" y="2594019"/>
                      <a:pt x="1999970" y="2634491"/>
                    </a:cubicBezTo>
                    <a:cubicBezTo>
                      <a:pt x="1959497" y="2674966"/>
                      <a:pt x="1904603" y="2697702"/>
                      <a:pt x="1847365" y="2697702"/>
                    </a:cubicBezTo>
                    <a:lnTo>
                      <a:pt x="0" y="269770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130" name="Freeform 130"/>
              <p:cNvSpPr/>
              <p:nvPr/>
            </p:nvSpPr>
            <p:spPr>
              <a:xfrm>
                <a:off x="0" y="35161268"/>
                <a:ext cx="1502227" cy="2697702"/>
              </a:xfrm>
              <a:custGeom>
                <a:avLst/>
                <a:gdLst/>
                <a:ahLst/>
                <a:cxnLst/>
                <a:rect l="l" t="t" r="r" b="b"/>
                <a:pathLst>
                  <a:path w="1502227" h="2697702">
                    <a:moveTo>
                      <a:pt x="0" y="0"/>
                    </a:moveTo>
                    <a:lnTo>
                      <a:pt x="1286411" y="0"/>
                    </a:lnTo>
                    <a:cubicBezTo>
                      <a:pt x="1343649" y="0"/>
                      <a:pt x="1398543" y="22736"/>
                      <a:pt x="1439016" y="63211"/>
                    </a:cubicBezTo>
                    <a:cubicBezTo>
                      <a:pt x="1479490" y="103683"/>
                      <a:pt x="1502227" y="158579"/>
                      <a:pt x="1502227" y="215816"/>
                    </a:cubicBezTo>
                    <a:lnTo>
                      <a:pt x="1502227" y="2481885"/>
                    </a:lnTo>
                    <a:cubicBezTo>
                      <a:pt x="1502227" y="2539122"/>
                      <a:pt x="1479490" y="2594018"/>
                      <a:pt x="1439016" y="2634490"/>
                    </a:cubicBezTo>
                    <a:cubicBezTo>
                      <a:pt x="1398543" y="2674965"/>
                      <a:pt x="1343649" y="2697702"/>
                      <a:pt x="1286411" y="2697702"/>
                    </a:cubicBezTo>
                    <a:lnTo>
                      <a:pt x="0" y="269770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131" name="Freeform 131"/>
              <p:cNvSpPr/>
              <p:nvPr/>
            </p:nvSpPr>
            <p:spPr>
              <a:xfrm>
                <a:off x="0" y="38091374"/>
                <a:ext cx="754289" cy="2697702"/>
              </a:xfrm>
              <a:custGeom>
                <a:avLst/>
                <a:gdLst/>
                <a:ahLst/>
                <a:cxnLst/>
                <a:rect l="l" t="t" r="r" b="b"/>
                <a:pathLst>
                  <a:path w="754289" h="2697702">
                    <a:moveTo>
                      <a:pt x="0" y="0"/>
                    </a:moveTo>
                    <a:lnTo>
                      <a:pt x="538472" y="0"/>
                    </a:lnTo>
                    <a:cubicBezTo>
                      <a:pt x="595710" y="0"/>
                      <a:pt x="650604" y="22737"/>
                      <a:pt x="691078" y="63212"/>
                    </a:cubicBezTo>
                    <a:cubicBezTo>
                      <a:pt x="731551" y="103684"/>
                      <a:pt x="754289" y="158580"/>
                      <a:pt x="754289" y="215816"/>
                    </a:cubicBezTo>
                    <a:lnTo>
                      <a:pt x="754289" y="2481886"/>
                    </a:lnTo>
                    <a:cubicBezTo>
                      <a:pt x="754289" y="2539123"/>
                      <a:pt x="731551" y="2594019"/>
                      <a:pt x="691078" y="2634491"/>
                    </a:cubicBezTo>
                    <a:cubicBezTo>
                      <a:pt x="650604" y="2674966"/>
                      <a:pt x="595710" y="2697702"/>
                      <a:pt x="538472" y="2697702"/>
                    </a:cubicBezTo>
                    <a:lnTo>
                      <a:pt x="0" y="269770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132" name="Freeform 132"/>
              <p:cNvSpPr/>
              <p:nvPr/>
            </p:nvSpPr>
            <p:spPr>
              <a:xfrm>
                <a:off x="0" y="41021481"/>
                <a:ext cx="567304" cy="2697702"/>
              </a:xfrm>
              <a:custGeom>
                <a:avLst/>
                <a:gdLst/>
                <a:ahLst/>
                <a:cxnLst/>
                <a:rect l="l" t="t" r="r" b="b"/>
                <a:pathLst>
                  <a:path w="567304" h="2697702">
                    <a:moveTo>
                      <a:pt x="0" y="0"/>
                    </a:moveTo>
                    <a:lnTo>
                      <a:pt x="351488" y="0"/>
                    </a:lnTo>
                    <a:cubicBezTo>
                      <a:pt x="408726" y="0"/>
                      <a:pt x="463620" y="22736"/>
                      <a:pt x="504093" y="63211"/>
                    </a:cubicBezTo>
                    <a:cubicBezTo>
                      <a:pt x="544566" y="103683"/>
                      <a:pt x="567304" y="158579"/>
                      <a:pt x="567304" y="215816"/>
                    </a:cubicBezTo>
                    <a:lnTo>
                      <a:pt x="567304" y="2481885"/>
                    </a:lnTo>
                    <a:cubicBezTo>
                      <a:pt x="567304" y="2539122"/>
                      <a:pt x="544566" y="2594018"/>
                      <a:pt x="504093" y="2634490"/>
                    </a:cubicBezTo>
                    <a:cubicBezTo>
                      <a:pt x="463620" y="2674965"/>
                      <a:pt x="408726" y="2697702"/>
                      <a:pt x="351488" y="2697702"/>
                    </a:cubicBezTo>
                    <a:lnTo>
                      <a:pt x="0" y="269770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133" name="Freeform 133"/>
              <p:cNvSpPr/>
              <p:nvPr/>
            </p:nvSpPr>
            <p:spPr>
              <a:xfrm>
                <a:off x="0" y="43951584"/>
                <a:ext cx="380319" cy="2697702"/>
              </a:xfrm>
              <a:custGeom>
                <a:avLst/>
                <a:gdLst/>
                <a:ahLst/>
                <a:cxnLst/>
                <a:rect l="l" t="t" r="r" b="b"/>
                <a:pathLst>
                  <a:path w="380319" h="2697702">
                    <a:moveTo>
                      <a:pt x="0" y="0"/>
                    </a:moveTo>
                    <a:lnTo>
                      <a:pt x="164503" y="0"/>
                    </a:lnTo>
                    <a:cubicBezTo>
                      <a:pt x="221741" y="0"/>
                      <a:pt x="276635" y="22737"/>
                      <a:pt x="317108" y="63212"/>
                    </a:cubicBezTo>
                    <a:cubicBezTo>
                      <a:pt x="357582" y="103684"/>
                      <a:pt x="380319" y="158579"/>
                      <a:pt x="380319" y="215816"/>
                    </a:cubicBezTo>
                    <a:lnTo>
                      <a:pt x="380319" y="2481889"/>
                    </a:lnTo>
                    <a:cubicBezTo>
                      <a:pt x="380318" y="2601078"/>
                      <a:pt x="283694" y="2697702"/>
                      <a:pt x="164503" y="2697702"/>
                    </a:cubicBezTo>
                    <a:lnTo>
                      <a:pt x="0" y="269770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  <p:sp>
            <p:nvSpPr>
              <p:cNvPr id="134" name="Freeform 134"/>
              <p:cNvSpPr/>
              <p:nvPr/>
            </p:nvSpPr>
            <p:spPr>
              <a:xfrm>
                <a:off x="0" y="46881690"/>
                <a:ext cx="193335" cy="2697702"/>
              </a:xfrm>
              <a:custGeom>
                <a:avLst/>
                <a:gdLst/>
                <a:ahLst/>
                <a:cxnLst/>
                <a:rect l="l" t="t" r="r" b="b"/>
                <a:pathLst>
                  <a:path w="193335" h="269770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ubicBezTo>
                      <a:pt x="106775" y="0"/>
                      <a:pt x="193334" y="86559"/>
                      <a:pt x="193335" y="193334"/>
                    </a:cubicBezTo>
                    <a:lnTo>
                      <a:pt x="193335" y="2504368"/>
                    </a:lnTo>
                    <a:cubicBezTo>
                      <a:pt x="193334" y="2611143"/>
                      <a:pt x="106775" y="2697702"/>
                      <a:pt x="0" y="2697702"/>
                    </a:cubicBezTo>
                    <a:lnTo>
                      <a:pt x="0" y="2697702"/>
                    </a:lnTo>
                    <a:close/>
                  </a:path>
                </a:pathLst>
              </a:custGeom>
              <a:solidFill>
                <a:srgbClr val="00A79D"/>
              </a:solidFill>
            </p:spPr>
          </p:sp>
        </p:grpSp>
      </p:grpSp>
      <p:sp>
        <p:nvSpPr>
          <p:cNvPr id="135" name="TextBox 135"/>
          <p:cNvSpPr txBox="1"/>
          <p:nvPr/>
        </p:nvSpPr>
        <p:spPr>
          <a:xfrm>
            <a:off x="12589084" y="4699042"/>
            <a:ext cx="3165465" cy="329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93"/>
              </a:lnSpc>
              <a:spcBef>
                <a:spcPct val="0"/>
              </a:spcBef>
            </a:pPr>
            <a:r>
              <a:rPr lang="en-US" sz="1923">
                <a:solidFill>
                  <a:srgbClr val="000000"/>
                </a:solidFill>
                <a:latin typeface="Open Sans Light Italics"/>
              </a:rPr>
              <a:t>Casi per Regione </a:t>
            </a:r>
          </a:p>
        </p:txBody>
      </p:sp>
      <p:sp>
        <p:nvSpPr>
          <p:cNvPr id="136" name="TextBox 136"/>
          <p:cNvSpPr txBox="1"/>
          <p:nvPr/>
        </p:nvSpPr>
        <p:spPr>
          <a:xfrm rot="-5400000">
            <a:off x="-613419" y="4505747"/>
            <a:ext cx="3316538" cy="325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93"/>
              </a:lnSpc>
            </a:pPr>
            <a:r>
              <a:rPr lang="en-US" sz="1923">
                <a:solidFill>
                  <a:srgbClr val="FFFFFF"/>
                </a:solidFill>
                <a:latin typeface="Open Sans Light Italics"/>
              </a:rPr>
              <a:t>Maggio 2020-Giugno 2023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11F0AB4D861F4989F82902B990608D" ma:contentTypeVersion="16" ma:contentTypeDescription="Create a new document." ma:contentTypeScope="" ma:versionID="55803aa77a74399d2b122d192812a17f">
  <xsd:schema xmlns:xsd="http://www.w3.org/2001/XMLSchema" xmlns:xs="http://www.w3.org/2001/XMLSchema" xmlns:p="http://schemas.microsoft.com/office/2006/metadata/properties" xmlns:ns2="4d2685e0-3ec3-4526-a337-bc02c6b3961c" xmlns:ns3="72eb3475-e0f4-42fd-ab5c-abe08d673cdb" targetNamespace="http://schemas.microsoft.com/office/2006/metadata/properties" ma:root="true" ma:fieldsID="ac1b52a52bd6e67df1354ba6a0dd72f0" ns2:_="" ns3:_="">
    <xsd:import namespace="4d2685e0-3ec3-4526-a337-bc02c6b3961c"/>
    <xsd:import namespace="72eb3475-e0f4-42fd-ab5c-abe08d673c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2685e0-3ec3-4526-a337-bc02c6b396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53f610b-9ee9-4302-9a9e-eaae0f0c7bd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eb3475-e0f4-42fd-ab5c-abe08d673cd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bc7fd13-ec74-48e9-841a-8023dddb5b6e}" ma:internalName="TaxCatchAll" ma:showField="CatchAllData" ma:web="72eb3475-e0f4-42fd-ab5c-abe08d673c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3EBCAD-DBAB-4CED-AC88-D0935F9FD3D3}">
  <ds:schemaRefs>
    <ds:schemaRef ds:uri="4d2685e0-3ec3-4526-a337-bc02c6b3961c"/>
    <ds:schemaRef ds:uri="72eb3475-e0f4-42fd-ab5c-abe08d673cd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89DACF8-0A0D-491C-8ED8-9360B22335D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419</Words>
  <Application>Microsoft Office PowerPoint</Application>
  <PresentationFormat>Custom</PresentationFormat>
  <Paragraphs>147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8" baseType="lpstr">
      <vt:lpstr>Raleway Bold</vt:lpstr>
      <vt:lpstr>Kollektif Bold</vt:lpstr>
      <vt:lpstr>Canva Sans Bold</vt:lpstr>
      <vt:lpstr>Canva Sans 2 Bold</vt:lpstr>
      <vt:lpstr>Open Sans Light Bold</vt:lpstr>
      <vt:lpstr>Calibri</vt:lpstr>
      <vt:lpstr>Canva Sans 2</vt:lpstr>
      <vt:lpstr>Open Sans Light Italics</vt:lpstr>
      <vt:lpstr>Arial</vt:lpstr>
      <vt:lpstr>Raleway</vt:lpstr>
      <vt:lpstr>Open Sans Extra Bold</vt:lpstr>
      <vt:lpstr>Blogger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IFWG</dc:title>
  <dc:creator>ABBATE Giovanni</dc:creator>
  <cp:lastModifiedBy>ABBATE Giovanni</cp:lastModifiedBy>
  <cp:revision>2</cp:revision>
  <dcterms:created xsi:type="dcterms:W3CDTF">2006-08-16T00:00:00Z</dcterms:created>
  <dcterms:modified xsi:type="dcterms:W3CDTF">2023-09-07T07:40:19Z</dcterms:modified>
  <dc:identifier>DAFRQF4j9dE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059aa38-f392-4105-be92-628035578272_Enabled">
    <vt:lpwstr>true</vt:lpwstr>
  </property>
  <property fmtid="{D5CDD505-2E9C-101B-9397-08002B2CF9AE}" pid="3" name="MSIP_Label_2059aa38-f392-4105-be92-628035578272_SetDate">
    <vt:lpwstr>2023-06-16T09:41:52Z</vt:lpwstr>
  </property>
  <property fmtid="{D5CDD505-2E9C-101B-9397-08002B2CF9AE}" pid="4" name="MSIP_Label_2059aa38-f392-4105-be92-628035578272_Method">
    <vt:lpwstr>Standard</vt:lpwstr>
  </property>
  <property fmtid="{D5CDD505-2E9C-101B-9397-08002B2CF9AE}" pid="5" name="MSIP_Label_2059aa38-f392-4105-be92-628035578272_Name">
    <vt:lpwstr>IOMLb0020IN123173</vt:lpwstr>
  </property>
  <property fmtid="{D5CDD505-2E9C-101B-9397-08002B2CF9AE}" pid="6" name="MSIP_Label_2059aa38-f392-4105-be92-628035578272_SiteId">
    <vt:lpwstr>1588262d-23fb-43b4-bd6e-bce49c8e6186</vt:lpwstr>
  </property>
  <property fmtid="{D5CDD505-2E9C-101B-9397-08002B2CF9AE}" pid="7" name="MSIP_Label_2059aa38-f392-4105-be92-628035578272_ActionId">
    <vt:lpwstr>304ba8aa-e25b-4638-9147-2aef7dbb9fdb</vt:lpwstr>
  </property>
  <property fmtid="{D5CDD505-2E9C-101B-9397-08002B2CF9AE}" pid="8" name="MSIP_Label_2059aa38-f392-4105-be92-628035578272_ContentBits">
    <vt:lpwstr>0</vt:lpwstr>
  </property>
</Properties>
</file>